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5"/>
  </p:notesMasterIdLst>
  <p:handoutMasterIdLst>
    <p:handoutMasterId r:id="rId16"/>
  </p:handoutMasterIdLst>
  <p:sldIdLst>
    <p:sldId id="347" r:id="rId2"/>
    <p:sldId id="364" r:id="rId3"/>
    <p:sldId id="365" r:id="rId4"/>
    <p:sldId id="366" r:id="rId5"/>
    <p:sldId id="367" r:id="rId6"/>
    <p:sldId id="361" r:id="rId7"/>
    <p:sldId id="354" r:id="rId8"/>
    <p:sldId id="355" r:id="rId9"/>
    <p:sldId id="356" r:id="rId10"/>
    <p:sldId id="357" r:id="rId11"/>
    <p:sldId id="358" r:id="rId12"/>
    <p:sldId id="359" r:id="rId13"/>
    <p:sldId id="3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558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288" y="192"/>
      </p:cViewPr>
      <p:guideLst/>
    </p:cSldViewPr>
  </p:slideViewPr>
  <p:outlineViewPr>
    <p:cViewPr>
      <p:scale>
        <a:sx n="33" d="100"/>
        <a:sy n="33" d="100"/>
      </p:scale>
      <p:origin x="0" y="-23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1E6AE-02E4-EC49-B84F-EF25F9912C52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659C-2BD0-F649-BF13-0656FBE3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1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B99D-0116-444D-9657-9C89E573983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6E63-4EBA-3B46-8AEC-473342FF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9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7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908" y="439176"/>
            <a:ext cx="8825658" cy="33295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39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37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91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6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66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90092"/>
            <a:ext cx="10385956" cy="9789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7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Why-Cant-We-Fron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38" y="-1"/>
            <a:ext cx="895576" cy="13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7483" y="44327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36617"/>
            <a:ext cx="1038595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612814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dirty="0" err="1"/>
              <a:t>Hnery</a:t>
            </a:r>
            <a:r>
              <a:rPr lang="en-US" dirty="0"/>
              <a:t> Lieberman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46111" y="1583266"/>
            <a:ext cx="94037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Why-Cant-We-Front-Cov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72" y="0"/>
            <a:ext cx="842128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1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ucida Sans" charset="0"/>
          <a:ea typeface="Lucida Sans" charset="0"/>
          <a:cs typeface="Lucida Sans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177" y="297328"/>
            <a:ext cx="10012622" cy="2434150"/>
          </a:xfrm>
        </p:spPr>
        <p:txBody>
          <a:bodyPr/>
          <a:lstStyle/>
          <a:p>
            <a:r>
              <a:rPr lang="en-US" dirty="0"/>
              <a:t>Deploying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091354"/>
            <a:ext cx="8825658" cy="260252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Henry Lieberman and Christopher Fry</a:t>
            </a:r>
          </a:p>
          <a:p>
            <a:endParaRPr lang="en-US" sz="2800" dirty="0"/>
          </a:p>
          <a:p>
            <a:r>
              <a:rPr lang="en-US" dirty="0"/>
              <a:t>MIT Computer Science &amp; Artificial Intelligence Lab / Haddington Dynamics</a:t>
            </a:r>
          </a:p>
          <a:p>
            <a:r>
              <a:rPr lang="en-US" dirty="0" err="1"/>
              <a:t>Unesco</a:t>
            </a:r>
            <a:r>
              <a:rPr lang="en-US" dirty="0"/>
              <a:t> Cross-Cultural Ambassadors for Peace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C922-DB45-B046-989C-6A9DB173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Playaz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95C1-D151-DC42-91B4-3191291FC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decides about deploying innovation?</a:t>
            </a:r>
          </a:p>
          <a:p>
            <a:endParaRPr lang="en-US" dirty="0"/>
          </a:p>
          <a:p>
            <a:r>
              <a:rPr lang="en-US" dirty="0"/>
              <a:t>Big Government</a:t>
            </a:r>
          </a:p>
          <a:p>
            <a:r>
              <a:rPr lang="en-US" dirty="0"/>
              <a:t>Little Government</a:t>
            </a:r>
          </a:p>
          <a:p>
            <a:r>
              <a:rPr lang="en-US" dirty="0"/>
              <a:t>Big Business</a:t>
            </a:r>
          </a:p>
          <a:p>
            <a:r>
              <a:rPr lang="en-US" dirty="0"/>
              <a:t>Little Business</a:t>
            </a:r>
          </a:p>
          <a:p>
            <a:r>
              <a:rPr lang="en-US" dirty="0"/>
              <a:t>The people (as citizens, consumers)</a:t>
            </a:r>
          </a:p>
        </p:txBody>
      </p:sp>
    </p:spTree>
    <p:extLst>
      <p:ext uri="{BB962C8B-B14F-4D97-AF65-F5344CB8AC3E}">
        <p14:creationId xmlns:p14="http://schemas.microsoft.com/office/powerpoint/2010/main" val="206073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A058-13F7-AC43-ACD2-24EEB090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Sufficiency of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A2783-12BC-1C45-8919-B289A360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8C139-A222-DA49-AA17-6E979F057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30" y="2412023"/>
            <a:ext cx="9601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683E-00EF-3141-BF90-7039A0AF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57E94-16FD-5841-A20F-BE7D5269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find innovations?</a:t>
            </a:r>
          </a:p>
          <a:p>
            <a:endParaRPr lang="en-US" dirty="0"/>
          </a:p>
          <a:p>
            <a:r>
              <a:rPr lang="en-US" dirty="0"/>
              <a:t>First, make a proposed design</a:t>
            </a:r>
          </a:p>
          <a:p>
            <a:r>
              <a:rPr lang="en-US" dirty="0"/>
              <a:t>Then search for the specifics of that design</a:t>
            </a:r>
          </a:p>
          <a:p>
            <a:endParaRPr lang="en-US" dirty="0"/>
          </a:p>
          <a:p>
            <a:r>
              <a:rPr lang="en-US" dirty="0"/>
              <a:t>Allows filtering solutions by design constraints</a:t>
            </a:r>
          </a:p>
          <a:p>
            <a:pPr lvl="1"/>
            <a:r>
              <a:rPr lang="en-US" dirty="0"/>
              <a:t>Car efficiency = forward-facing cross section</a:t>
            </a:r>
          </a:p>
          <a:p>
            <a:pPr lvl="1"/>
            <a:r>
              <a:rPr lang="en-US" dirty="0"/>
              <a:t>&gt; 2 seats -&gt; Inefficient</a:t>
            </a:r>
          </a:p>
        </p:txBody>
      </p:sp>
    </p:spTree>
    <p:extLst>
      <p:ext uri="{BB962C8B-B14F-4D97-AF65-F5344CB8AC3E}">
        <p14:creationId xmlns:p14="http://schemas.microsoft.com/office/powerpoint/2010/main" val="56807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6D26-027E-774E-AE7F-61E78F62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Scientific Revolutions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1425-1B55-A94C-BEEB-EA9E118C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has </a:t>
            </a:r>
            <a:r>
              <a:rPr lang="en-US" i="1" dirty="0"/>
              <a:t>theories – </a:t>
            </a:r>
            <a:r>
              <a:rPr lang="en-US" dirty="0"/>
              <a:t>goal stack</a:t>
            </a:r>
          </a:p>
          <a:p>
            <a:r>
              <a:rPr lang="en-US" dirty="0"/>
              <a:t>Theories tested by experiments, analysis, simulations</a:t>
            </a:r>
          </a:p>
          <a:p>
            <a:r>
              <a:rPr lang="en-US" dirty="0"/>
              <a:t>Anomalies motivate change of theory</a:t>
            </a:r>
          </a:p>
          <a:p>
            <a:r>
              <a:rPr lang="en-US" dirty="0"/>
              <a:t>You go back up the stack</a:t>
            </a:r>
          </a:p>
          <a:p>
            <a:r>
              <a:rPr lang="en-US" dirty="0"/>
              <a:t>You can revise at any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D3262-DB9A-B44E-81DB-2E778184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815" y="2832587"/>
            <a:ext cx="2495061" cy="37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E8F8-6351-7149-8393-FCE25063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all we’ve got…</a:t>
            </a:r>
            <a:br>
              <a:rPr lang="en-US" dirty="0"/>
            </a:br>
            <a:r>
              <a:rPr lang="en-US" dirty="0"/>
              <a:t>… why are we so stuck?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8C686-AD1D-7843-9C91-2067F32E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4938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 economic indicators among top in world</a:t>
            </a:r>
          </a:p>
          <a:p>
            <a:pPr lvl="1"/>
            <a:r>
              <a:rPr lang="en-US" dirty="0"/>
              <a:t>.. but median income is flat, inequality growing</a:t>
            </a:r>
          </a:p>
          <a:p>
            <a:r>
              <a:rPr lang="en-US" dirty="0"/>
              <a:t>US has great history of democracy</a:t>
            </a:r>
          </a:p>
          <a:p>
            <a:pPr lvl="1"/>
            <a:r>
              <a:rPr lang="en-US" dirty="0"/>
              <a:t>… but corruption, gridlock, much failure</a:t>
            </a:r>
          </a:p>
          <a:p>
            <a:r>
              <a:rPr lang="en-US" dirty="0"/>
              <a:t>Luxuries are necessities</a:t>
            </a:r>
          </a:p>
          <a:p>
            <a:pPr lvl="1"/>
            <a:r>
              <a:rPr lang="en-US" dirty="0"/>
              <a:t>… but necessities are luxuries </a:t>
            </a:r>
          </a:p>
          <a:p>
            <a:r>
              <a:rPr lang="en-US" dirty="0"/>
              <a:t>Many great educational institutions</a:t>
            </a:r>
          </a:p>
          <a:p>
            <a:pPr lvl="1"/>
            <a:r>
              <a:rPr lang="en-US" dirty="0"/>
              <a:t>… but people seem to be ignoring science</a:t>
            </a:r>
          </a:p>
          <a:p>
            <a:r>
              <a:rPr lang="en-US" dirty="0"/>
              <a:t>All this great technology</a:t>
            </a:r>
          </a:p>
          <a:p>
            <a:pPr lvl="1"/>
            <a:r>
              <a:rPr lang="en-US" dirty="0"/>
              <a:t>… but why do we get surveillance, discrimination, dehumanization?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6EE1E-8B2A-F84D-A2E0-8B7D085B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543" y="2229826"/>
            <a:ext cx="3561426" cy="23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0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C8B-49F9-1046-82DA-45ECE050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172507"/>
            <a:ext cx="11159027" cy="1250543"/>
          </a:xfrm>
        </p:spPr>
        <p:txBody>
          <a:bodyPr/>
          <a:lstStyle/>
          <a:p>
            <a:r>
              <a:rPr lang="en-US" dirty="0"/>
              <a:t>Self-improving systems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F1C3-A3F3-154F-B1E2-9E90F57A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Designing {political, economic social} systems is hard</a:t>
            </a:r>
          </a:p>
          <a:p>
            <a:pPr lvl="1"/>
            <a:r>
              <a:rPr lang="en-US" dirty="0"/>
              <a:t>You can’t think of everything at once</a:t>
            </a:r>
          </a:p>
          <a:p>
            <a:pPr lvl="1"/>
            <a:endParaRPr lang="en-US" dirty="0"/>
          </a:p>
          <a:p>
            <a:r>
              <a:rPr lang="en-US" dirty="0"/>
              <a:t>Idea: Adopt a system that has</a:t>
            </a:r>
          </a:p>
          <a:p>
            <a:pPr lvl="1"/>
            <a:r>
              <a:rPr lang="en-US" dirty="0"/>
              <a:t>Built-in mechanisms for changing itself</a:t>
            </a:r>
          </a:p>
          <a:p>
            <a:pPr lvl="1"/>
            <a:r>
              <a:rPr lang="en-US" dirty="0"/>
              <a:t>That way, you don’t have to get everything right the first time </a:t>
            </a:r>
          </a:p>
          <a:p>
            <a:endParaRPr lang="en-US" dirty="0"/>
          </a:p>
          <a:p>
            <a:r>
              <a:rPr lang="en-US" dirty="0"/>
              <a:t>Self-modifying systems are </a:t>
            </a:r>
            <a:r>
              <a:rPr lang="en-US" i="1" dirty="0"/>
              <a:t>heuristics </a:t>
            </a:r>
            <a:r>
              <a:rPr lang="en-US" dirty="0"/>
              <a:t>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201785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3CD2-0E97-5D46-881E-66AD4A46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mechanisms for </a:t>
            </a:r>
            <a:br>
              <a:rPr lang="en-US" dirty="0"/>
            </a:br>
            <a:r>
              <a:rPr lang="en-US" dirty="0"/>
              <a:t>self-improvement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E1A0-40E4-BB4A-AFCE-D66D046FC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Political</a:t>
            </a:r>
          </a:p>
          <a:p>
            <a:pPr lvl="1"/>
            <a:r>
              <a:rPr lang="en-US" dirty="0"/>
              <a:t>Voting, Running for office, Writing your representative</a:t>
            </a:r>
          </a:p>
          <a:p>
            <a:pPr lvl="1"/>
            <a:r>
              <a:rPr lang="en-US" dirty="0"/>
              <a:t>Writing new laws, Amending the Constitution</a:t>
            </a:r>
          </a:p>
          <a:p>
            <a:pPr lvl="1"/>
            <a:r>
              <a:rPr lang="en-US" dirty="0"/>
              <a:t>Protest: Black Lives Matter, Occupy Wall Street, Trump Resistance</a:t>
            </a:r>
          </a:p>
          <a:p>
            <a:r>
              <a:rPr lang="en-US" dirty="0"/>
              <a:t>Economic</a:t>
            </a:r>
          </a:p>
          <a:p>
            <a:pPr lvl="1"/>
            <a:r>
              <a:rPr lang="en-US" dirty="0"/>
              <a:t>Company management</a:t>
            </a:r>
          </a:p>
          <a:p>
            <a:pPr lvl="1"/>
            <a:r>
              <a:rPr lang="en-US" dirty="0"/>
              <a:t>Consumer “voting with your $”</a:t>
            </a:r>
          </a:p>
          <a:p>
            <a:pPr lvl="1"/>
            <a:r>
              <a:rPr lang="en-US" dirty="0"/>
              <a:t>Startups and entrepreneurism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3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AB9-08E7-E544-97E7-209ACFE1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Unfortunately, change mechanisms are rusty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EE3C-5226-6644-8593-76AFCA611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status quo </a:t>
            </a:r>
            <a:r>
              <a:rPr lang="en-US" i="1" dirty="0"/>
              <a:t>competes</a:t>
            </a:r>
            <a:r>
              <a:rPr lang="en-US" dirty="0"/>
              <a:t> against change mechanisms</a:t>
            </a:r>
          </a:p>
          <a:p>
            <a:r>
              <a:rPr lang="en-US" dirty="0"/>
              <a:t>Political</a:t>
            </a:r>
          </a:p>
          <a:p>
            <a:pPr lvl="1"/>
            <a:r>
              <a:rPr lang="en-US" dirty="0"/>
              <a:t>Money in politics: Lobbying, contributions, kickbacks, corruption</a:t>
            </a:r>
          </a:p>
          <a:p>
            <a:pPr lvl="1"/>
            <a:r>
              <a:rPr lang="en-US" dirty="0"/>
              <a:t>Representatives only interested in re-election</a:t>
            </a:r>
          </a:p>
          <a:p>
            <a:pPr lvl="1"/>
            <a:r>
              <a:rPr lang="en-US" dirty="0"/>
              <a:t>Political parties and “deals”</a:t>
            </a:r>
          </a:p>
          <a:p>
            <a:r>
              <a:rPr lang="en-US" dirty="0"/>
              <a:t>Economic</a:t>
            </a:r>
          </a:p>
          <a:p>
            <a:pPr lvl="1"/>
            <a:r>
              <a:rPr lang="en-US" dirty="0"/>
              <a:t>Startup ecosystem selects for copycat incremental change</a:t>
            </a:r>
          </a:p>
          <a:p>
            <a:pPr lvl="2"/>
            <a:r>
              <a:rPr lang="en-US" dirty="0"/>
              <a:t>90% fail – inefficient innovation workforce. No learning. </a:t>
            </a:r>
          </a:p>
          <a:p>
            <a:pPr lvl="1"/>
            <a:r>
              <a:rPr lang="en-US" dirty="0"/>
              <a:t>Inequality tilts playing field to rich</a:t>
            </a:r>
          </a:p>
          <a:p>
            <a:pPr lvl="1"/>
            <a:r>
              <a:rPr lang="en-US" dirty="0"/>
              <a:t>Bait and switch</a:t>
            </a:r>
          </a:p>
        </p:txBody>
      </p:sp>
    </p:spTree>
    <p:extLst>
      <p:ext uri="{BB962C8B-B14F-4D97-AF65-F5344CB8AC3E}">
        <p14:creationId xmlns:p14="http://schemas.microsoft.com/office/powerpoint/2010/main" val="78952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1187-136F-2340-BE68-9909AE9A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Quo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7CC48-3261-B84A-974E-C56645139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B1D98-CDC5-A342-B85B-06309E8D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42" y="1011814"/>
            <a:ext cx="7759700" cy="56642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2160BD31-E65F-4F45-957E-853C2F233E09}"/>
              </a:ext>
            </a:extLst>
          </p:cNvPr>
          <p:cNvSpPr/>
          <p:nvPr/>
        </p:nvSpPr>
        <p:spPr>
          <a:xfrm>
            <a:off x="2237014" y="4702629"/>
            <a:ext cx="2269672" cy="52251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1C3DB23C-2B65-0946-8B58-F79046512955}"/>
              </a:ext>
            </a:extLst>
          </p:cNvPr>
          <p:cNvSpPr/>
          <p:nvPr/>
        </p:nvSpPr>
        <p:spPr>
          <a:xfrm>
            <a:off x="6482443" y="1012370"/>
            <a:ext cx="1730828" cy="42454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A6557DDD-4613-8D40-85C3-07293400D03D}"/>
              </a:ext>
            </a:extLst>
          </p:cNvPr>
          <p:cNvSpPr/>
          <p:nvPr/>
        </p:nvSpPr>
        <p:spPr>
          <a:xfrm>
            <a:off x="7756071" y="5470071"/>
            <a:ext cx="1845129" cy="65314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AA362A13-0135-7144-842B-CA601C653841}"/>
              </a:ext>
            </a:extLst>
          </p:cNvPr>
          <p:cNvSpPr/>
          <p:nvPr/>
        </p:nvSpPr>
        <p:spPr>
          <a:xfrm>
            <a:off x="4343400" y="6253843"/>
            <a:ext cx="1894114" cy="489857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EC6CE756-742B-2F4A-8EA8-1D0F698F385D}"/>
              </a:ext>
            </a:extLst>
          </p:cNvPr>
          <p:cNvSpPr/>
          <p:nvPr/>
        </p:nvSpPr>
        <p:spPr>
          <a:xfrm>
            <a:off x="1502229" y="3265714"/>
            <a:ext cx="2890157" cy="55517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5E22F81C-CB2A-CA41-9C1D-02B312545360}"/>
              </a:ext>
            </a:extLst>
          </p:cNvPr>
          <p:cNvSpPr/>
          <p:nvPr/>
        </p:nvSpPr>
        <p:spPr>
          <a:xfrm>
            <a:off x="8180614" y="2286000"/>
            <a:ext cx="1861457" cy="70212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9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C65A-4723-DE4B-885C-AC85EFE5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Heuristics for self-improvement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BF5F-32B4-9B4C-9388-9B2537D2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836617"/>
            <a:ext cx="11463827" cy="4195481"/>
          </a:xfrm>
        </p:spPr>
        <p:txBody>
          <a:bodyPr/>
          <a:lstStyle/>
          <a:p>
            <a:r>
              <a:rPr lang="en-US" dirty="0"/>
              <a:t>Goal stacks and heuristics</a:t>
            </a:r>
          </a:p>
          <a:p>
            <a:pPr lvl="1"/>
            <a:r>
              <a:rPr lang="en-US" dirty="0"/>
              <a:t>In bureaucracies, goal stack is </a:t>
            </a:r>
            <a:r>
              <a:rPr lang="en-US" i="1" dirty="0"/>
              <a:t>frozen</a:t>
            </a:r>
            <a:r>
              <a:rPr lang="en-US" dirty="0"/>
              <a:t> in people hierarchies</a:t>
            </a:r>
          </a:p>
          <a:p>
            <a:pPr lvl="2"/>
            <a:r>
              <a:rPr lang="en-US" dirty="0"/>
              <a:t>Can’t collaborate, can’t </a:t>
            </a:r>
            <a:r>
              <a:rPr lang="en-US" dirty="0" err="1"/>
              <a:t>replan</a:t>
            </a:r>
            <a:r>
              <a:rPr lang="en-US" dirty="0"/>
              <a:t> if things go wrong</a:t>
            </a:r>
          </a:p>
          <a:p>
            <a:pPr lvl="2"/>
            <a:r>
              <a:rPr lang="en-US" dirty="0"/>
              <a:t>No “incentive” for innovation</a:t>
            </a:r>
          </a:p>
          <a:p>
            <a:pPr lvl="2"/>
            <a:r>
              <a:rPr lang="en-US" dirty="0"/>
              <a:t>Innovation requires </a:t>
            </a:r>
            <a:r>
              <a:rPr lang="en-US" i="1" dirty="0" err="1"/>
              <a:t>redivide</a:t>
            </a:r>
            <a:r>
              <a:rPr lang="en-US" i="1" dirty="0"/>
              <a:t> and conquer. </a:t>
            </a:r>
            <a:r>
              <a:rPr lang="en-US" dirty="0"/>
              <a:t>Better car or PRT?</a:t>
            </a:r>
            <a:endParaRPr lang="en-US" i="1" dirty="0"/>
          </a:p>
          <a:p>
            <a:r>
              <a:rPr lang="en-US" dirty="0"/>
              <a:t>Innovation can’t be evaluated by the standards of “production”</a:t>
            </a:r>
          </a:p>
          <a:p>
            <a:endParaRPr lang="en-US" dirty="0"/>
          </a:p>
          <a:p>
            <a:r>
              <a:rPr lang="en-US" dirty="0"/>
              <a:t>Generate and Test</a:t>
            </a:r>
          </a:p>
          <a:p>
            <a:r>
              <a:rPr lang="en-US" dirty="0"/>
              <a:t>Hill Climbing</a:t>
            </a:r>
          </a:p>
        </p:txBody>
      </p:sp>
    </p:spTree>
    <p:extLst>
      <p:ext uri="{BB962C8B-B14F-4D97-AF65-F5344CB8AC3E}">
        <p14:creationId xmlns:p14="http://schemas.microsoft.com/office/powerpoint/2010/main" val="165877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2937-6ABE-814B-A1ED-45DDF3F8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and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3A17-80A9-474C-B085-CE96F531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processes:</a:t>
            </a:r>
          </a:p>
          <a:p>
            <a:pPr lvl="1"/>
            <a:r>
              <a:rPr lang="en-US" dirty="0"/>
              <a:t>Generate: Outputs a stream of </a:t>
            </a:r>
            <a:r>
              <a:rPr lang="en-US" i="1" dirty="0"/>
              <a:t>possibilities</a:t>
            </a:r>
          </a:p>
          <a:p>
            <a:pPr lvl="1"/>
            <a:r>
              <a:rPr lang="en-US" dirty="0"/>
              <a:t>Test: Tests each possibility according to some criterion</a:t>
            </a:r>
          </a:p>
          <a:p>
            <a:r>
              <a:rPr lang="en-US" dirty="0"/>
              <a:t>Politics</a:t>
            </a:r>
          </a:p>
          <a:p>
            <a:pPr lvl="1"/>
            <a:r>
              <a:rPr lang="en-US" dirty="0"/>
              <a:t>Generate: Run for office, propose law</a:t>
            </a:r>
          </a:p>
          <a:p>
            <a:pPr lvl="1"/>
            <a:r>
              <a:rPr lang="en-US" dirty="0"/>
              <a:t>Test: Voting</a:t>
            </a:r>
          </a:p>
          <a:p>
            <a:r>
              <a:rPr lang="en-US" dirty="0"/>
              <a:t>Economics</a:t>
            </a:r>
          </a:p>
          <a:p>
            <a:pPr lvl="1"/>
            <a:r>
              <a:rPr lang="en-US" dirty="0"/>
              <a:t>Generate: Launch product, launch company, offer job</a:t>
            </a:r>
          </a:p>
          <a:p>
            <a:pPr lvl="1"/>
            <a:r>
              <a:rPr lang="en-US" dirty="0"/>
              <a:t>Test: Commercial success of product or company</a:t>
            </a:r>
          </a:p>
          <a:p>
            <a:r>
              <a:rPr lang="en-US" dirty="0"/>
              <a:t>G&amp;T doesn’t tell you </a:t>
            </a:r>
            <a:r>
              <a:rPr lang="en-US" i="1" dirty="0"/>
              <a:t>why </a:t>
            </a:r>
            <a:r>
              <a:rPr lang="en-US" dirty="0"/>
              <a:t>something succeeded or failed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12CC7-4885-CB48-BB58-4F8058C7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921" y="1806121"/>
            <a:ext cx="3948793" cy="27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E67E-E0BD-544B-B4F4-EAC865D5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8750-2DE2-E949-B085-37EDE8DF4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Wherever you are, you go </a:t>
            </a:r>
            <a:r>
              <a:rPr lang="en-US" i="1" dirty="0"/>
              <a:t>up</a:t>
            </a:r>
            <a:r>
              <a:rPr lang="en-US" dirty="0"/>
              <a:t> in the direction of some metric</a:t>
            </a:r>
          </a:p>
          <a:p>
            <a:r>
              <a:rPr lang="en-US" dirty="0"/>
              <a:t>Great for </a:t>
            </a:r>
            <a:r>
              <a:rPr lang="en-US" i="1" dirty="0"/>
              <a:t>incremental </a:t>
            </a:r>
            <a:r>
              <a:rPr lang="en-US" dirty="0"/>
              <a:t>change – lowers risk of big change</a:t>
            </a:r>
          </a:p>
          <a:p>
            <a:r>
              <a:rPr lang="en-US" dirty="0"/>
              <a:t>Politics</a:t>
            </a:r>
          </a:p>
          <a:p>
            <a:pPr lvl="1"/>
            <a:r>
              <a:rPr lang="en-US" dirty="0"/>
              <a:t>Increase support of candidate/party/issue according to polls</a:t>
            </a:r>
          </a:p>
          <a:p>
            <a:pPr lvl="1"/>
            <a:r>
              <a:rPr lang="en-US" dirty="0"/>
              <a:t>Each law/change moves “in the right direction”</a:t>
            </a:r>
          </a:p>
          <a:p>
            <a:r>
              <a:rPr lang="en-US" dirty="0"/>
              <a:t>Economics</a:t>
            </a:r>
          </a:p>
          <a:p>
            <a:pPr lvl="1"/>
            <a:r>
              <a:rPr lang="en-US" dirty="0"/>
              <a:t>Invest in whatever has the best ROI</a:t>
            </a:r>
          </a:p>
          <a:p>
            <a:pPr lvl="1"/>
            <a:endParaRPr lang="en-US" dirty="0"/>
          </a:p>
          <a:p>
            <a:r>
              <a:rPr lang="en-US" dirty="0"/>
              <a:t>Fatal flaw: You get stuck in a </a:t>
            </a:r>
            <a:r>
              <a:rPr lang="en-US" i="1" dirty="0"/>
              <a:t>local maximum</a:t>
            </a:r>
          </a:p>
          <a:p>
            <a:r>
              <a:rPr lang="en-US" dirty="0"/>
              <a:t>Like G&amp;T, doesn’t tell you </a:t>
            </a:r>
            <a:r>
              <a:rPr lang="en-US" i="1" dirty="0"/>
              <a:t>why</a:t>
            </a:r>
            <a:r>
              <a:rPr lang="en-US" dirty="0"/>
              <a:t> something happens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5B76C-2DA0-434F-8566-BF5A96584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758" y="3918857"/>
            <a:ext cx="3380859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0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44238</TotalTime>
  <Words>576</Words>
  <Application>Microsoft Macintosh PowerPoint</Application>
  <PresentationFormat>Widescreen</PresentationFormat>
  <Paragraphs>108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Lucida Bright</vt:lpstr>
      <vt:lpstr>Lucida Sans</vt:lpstr>
      <vt:lpstr>Wingdings 3</vt:lpstr>
      <vt:lpstr>Ion</vt:lpstr>
      <vt:lpstr>Deploying Innovation</vt:lpstr>
      <vt:lpstr>With all we’ve got… … why are we so stuck?</vt:lpstr>
      <vt:lpstr>Self-improving systems </vt:lpstr>
      <vt:lpstr>Conventional mechanisms for  self-improvement</vt:lpstr>
      <vt:lpstr>Unfortunately, change mechanisms are rusty </vt:lpstr>
      <vt:lpstr>Status Quo Bias</vt:lpstr>
      <vt:lpstr>Heuristics for self-improvement </vt:lpstr>
      <vt:lpstr>Generate and Test</vt:lpstr>
      <vt:lpstr>Hill Climbing</vt:lpstr>
      <vt:lpstr>The Playaz</vt:lpstr>
      <vt:lpstr>Sufficiency of solutions</vt:lpstr>
      <vt:lpstr>Search by Design</vt:lpstr>
      <vt:lpstr>The Structure of Scientific Revolutions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Lieberman</cp:lastModifiedBy>
  <cp:revision>103</cp:revision>
  <dcterms:created xsi:type="dcterms:W3CDTF">2017-12-13T22:10:53Z</dcterms:created>
  <dcterms:modified xsi:type="dcterms:W3CDTF">2020-12-09T03:22:33Z</dcterms:modified>
</cp:coreProperties>
</file>