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1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rgbClr val="D4A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499" indent="-444499"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ooperation…"/>
          <p:cNvSpPr txBox="1">
            <a:spLocks noGrp="1"/>
          </p:cNvSpPr>
          <p:nvPr>
            <p:ph type="body" sz="half" idx="1"/>
          </p:nvPr>
        </p:nvSpPr>
        <p:spPr>
          <a:xfrm>
            <a:off x="927100" y="850900"/>
            <a:ext cx="5571233" cy="6286500"/>
          </a:xfrm>
          <a:prstGeom prst="rect">
            <a:avLst/>
          </a:prstGeom>
        </p:spPr>
        <p:txBody>
          <a:bodyPr/>
          <a:lstStyle/>
          <a:p>
            <a:pPr marL="177800" indent="-177800" defTabSz="233679">
              <a:spcBef>
                <a:spcPts val="1600"/>
              </a:spcBef>
              <a:defRPr sz="1280"/>
            </a:pPr>
            <a:endParaRPr/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Cooperation</a:t>
            </a:r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Trust</a:t>
            </a:r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Justice</a:t>
            </a:r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Equality</a:t>
            </a:r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Wealth</a:t>
            </a:r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Low Fertility</a:t>
            </a:r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Housing, food, health care</a:t>
            </a:r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Transportation</a:t>
            </a:r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Energy</a:t>
            </a:r>
          </a:p>
          <a:p>
            <a:pPr marL="177800" indent="-177800" defTabSz="233679">
              <a:spcBef>
                <a:spcPts val="1600"/>
              </a:spcBef>
              <a:defRPr sz="2480" b="1"/>
            </a:pPr>
            <a:r>
              <a:t>Education</a:t>
            </a:r>
          </a:p>
        </p:txBody>
      </p:sp>
      <p:sp>
        <p:nvSpPr>
          <p:cNvPr id="129" name="Peace Requires"/>
          <p:cNvSpPr txBox="1"/>
          <p:nvPr/>
        </p:nvSpPr>
        <p:spPr>
          <a:xfrm>
            <a:off x="2211571" y="210751"/>
            <a:ext cx="4009658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t>Peace Requires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ersonal Rapid Transit"/>
          <p:cNvSpPr txBox="1">
            <a:spLocks noGrp="1"/>
          </p:cNvSpPr>
          <p:nvPr>
            <p:ph type="title"/>
          </p:nvPr>
        </p:nvSpPr>
        <p:spPr>
          <a:xfrm>
            <a:off x="577850" y="520700"/>
            <a:ext cx="11099800" cy="103906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33679">
              <a:defRPr sz="3120"/>
            </a:pPr>
            <a:r>
              <a:rPr sz="4680"/>
              <a:t>Personal Rapid Transit</a:t>
            </a:r>
            <a:br/>
            <a:endParaRPr/>
          </a:p>
          <a:p>
            <a:pPr defTabSz="233679">
              <a:defRPr sz="3120"/>
            </a:pPr>
            <a:endParaRPr/>
          </a:p>
          <a:p>
            <a:pPr defTabSz="233679">
              <a:defRPr sz="3120"/>
            </a:pPr>
            <a:endParaRPr/>
          </a:p>
        </p:txBody>
      </p:sp>
      <p:sp>
        <p:nvSpPr>
          <p:cNvPr id="300" name="Cheaper (often)…"/>
          <p:cNvSpPr txBox="1">
            <a:spLocks noGrp="1"/>
          </p:cNvSpPr>
          <p:nvPr>
            <p:ph type="body" idx="1"/>
          </p:nvPr>
        </p:nvSpPr>
        <p:spPr>
          <a:xfrm>
            <a:off x="952500" y="1943100"/>
            <a:ext cx="11099800" cy="5456040"/>
          </a:xfrm>
          <a:prstGeom prst="rect">
            <a:avLst/>
          </a:prstGeom>
        </p:spPr>
        <p:txBody>
          <a:bodyPr/>
          <a:lstStyle/>
          <a:p>
            <a:pPr marL="235584" indent="-235584" defTabSz="309625">
              <a:spcBef>
                <a:spcPts val="2200"/>
              </a:spcBef>
              <a:defRPr sz="2120"/>
            </a:pPr>
            <a:r>
              <a:t>Cheaper (often)</a:t>
            </a:r>
          </a:p>
          <a:p>
            <a:pPr marL="235584" indent="-235584" defTabSz="309625">
              <a:spcBef>
                <a:spcPts val="2200"/>
              </a:spcBef>
              <a:defRPr sz="2120"/>
            </a:pPr>
            <a:r>
              <a:t>Faster</a:t>
            </a:r>
          </a:p>
          <a:p>
            <a:pPr marL="235584" indent="-235584" defTabSz="309625">
              <a:spcBef>
                <a:spcPts val="2200"/>
              </a:spcBef>
              <a:defRPr sz="2120"/>
            </a:pPr>
            <a:r>
              <a:t>Safer</a:t>
            </a:r>
          </a:p>
          <a:p>
            <a:pPr marL="235584" indent="-235584" defTabSz="309625">
              <a:spcBef>
                <a:spcPts val="2200"/>
              </a:spcBef>
              <a:defRPr sz="2120"/>
            </a:pPr>
            <a:r>
              <a:t>Smaller</a:t>
            </a:r>
          </a:p>
          <a:p>
            <a:pPr marL="235584" indent="-235584" defTabSz="309625">
              <a:spcBef>
                <a:spcPts val="2200"/>
              </a:spcBef>
              <a:defRPr sz="2120"/>
            </a:pPr>
            <a:r>
              <a:t>Lighter</a:t>
            </a:r>
          </a:p>
          <a:p>
            <a:pPr marL="235584" indent="-235584" defTabSz="309625">
              <a:spcBef>
                <a:spcPts val="2200"/>
              </a:spcBef>
              <a:defRPr sz="2120"/>
            </a:pPr>
            <a:r>
              <a:t>More Efficient</a:t>
            </a:r>
          </a:p>
          <a:p>
            <a:pPr marL="235584" indent="-235584" defTabSz="309625">
              <a:spcBef>
                <a:spcPts val="2200"/>
              </a:spcBef>
              <a:defRPr sz="2120"/>
            </a:pPr>
            <a:r>
              <a:t>Cleaner </a:t>
            </a:r>
          </a:p>
          <a:p>
            <a:pPr marL="235584" indent="-235584" defTabSz="309625">
              <a:spcBef>
                <a:spcPts val="2200"/>
              </a:spcBef>
              <a:defRPr sz="2120"/>
            </a:pPr>
            <a:r>
              <a:t>Quieter</a:t>
            </a:r>
          </a:p>
          <a:p>
            <a:pPr marL="235584" indent="-235584" defTabSz="309625">
              <a:spcBef>
                <a:spcPts val="2200"/>
              </a:spcBef>
              <a:defRPr sz="2120"/>
            </a:pPr>
            <a:r>
              <a:t>Calmer</a:t>
            </a:r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3472" y="2188822"/>
            <a:ext cx="8657881" cy="508922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for inter-village transportation"/>
          <p:cNvSpPr txBox="1"/>
          <p:nvPr/>
        </p:nvSpPr>
        <p:spPr>
          <a:xfrm>
            <a:off x="2988792" y="1324791"/>
            <a:ext cx="5211116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i="1"/>
            </a:lvl1pPr>
          </a:lstStyle>
          <a:p>
            <a:r>
              <a:t>for inter-village transportation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vernment Types"/>
          <p:cNvSpPr txBox="1">
            <a:spLocks noGrp="1"/>
          </p:cNvSpPr>
          <p:nvPr>
            <p:ph type="title"/>
          </p:nvPr>
        </p:nvSpPr>
        <p:spPr>
          <a:xfrm>
            <a:off x="1214685" y="351581"/>
            <a:ext cx="7561015" cy="1134319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r>
              <a:t>Government Types</a:t>
            </a:r>
          </a:p>
        </p:txBody>
      </p:sp>
      <p:sp>
        <p:nvSpPr>
          <p:cNvPr id="305" name="1. False freedom  (chaos, individual freedom)…"/>
          <p:cNvSpPr txBox="1">
            <a:spLocks noGrp="1"/>
          </p:cNvSpPr>
          <p:nvPr>
            <p:ph type="body" idx="1"/>
          </p:nvPr>
        </p:nvSpPr>
        <p:spPr>
          <a:xfrm>
            <a:off x="1155700" y="1498600"/>
            <a:ext cx="9518502" cy="6286500"/>
          </a:xfrm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2752"/>
            </a:pPr>
            <a:r>
              <a:t>  1. False freedom </a:t>
            </a:r>
            <a:br/>
            <a:r>
              <a:rPr sz="2408"/>
              <a:t>(chaos, individual freedom)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  2. Absolute authoritarianism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  3. Competitive authoritarianism </a:t>
            </a:r>
            <a:br/>
            <a:r>
              <a:rPr sz="2150"/>
              <a:t>(Top 9 most populous countries plus most others  have this form of government in 2020)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  4. Voteocracy  </a:t>
            </a:r>
            <a:br/>
            <a:r>
              <a:t>(rare Scandinavia?)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  5. Rational freedom </a:t>
            </a:r>
            <a:br/>
            <a:r>
              <a:rPr sz="2236"/>
              <a:t>(Collective freedom, </a:t>
            </a:r>
            <a:br>
              <a:rPr sz="2236"/>
            </a:br>
            <a:r>
              <a:rPr sz="2236"/>
              <a:t>one example: Reasonocracy)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asonocra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Reasonocracy</a:t>
            </a:r>
          </a:p>
        </p:txBody>
      </p:sp>
      <p:sp>
        <p:nvSpPr>
          <p:cNvPr id="308" name="Requires Well Motivated People…"/>
          <p:cNvSpPr txBox="1">
            <a:spLocks noGrp="1"/>
          </p:cNvSpPr>
          <p:nvPr>
            <p:ph type="body" idx="1"/>
          </p:nvPr>
        </p:nvSpPr>
        <p:spPr>
          <a:xfrm>
            <a:off x="952500" y="2206972"/>
            <a:ext cx="11099800" cy="4587528"/>
          </a:xfrm>
          <a:prstGeom prst="rect">
            <a:avLst/>
          </a:prstGeom>
        </p:spPr>
        <p:txBody>
          <a:bodyPr/>
          <a:lstStyle/>
          <a:p>
            <a:pPr marL="431165" indent="-431165" defTabSz="566674">
              <a:spcBef>
                <a:spcPts val="4000"/>
              </a:spcBef>
              <a:defRPr sz="3104"/>
            </a:pPr>
            <a:r>
              <a:t>Requires Well Motivated People</a:t>
            </a:r>
          </a:p>
          <a:p>
            <a:pPr marL="431165" indent="-431165" defTabSz="566674">
              <a:spcBef>
                <a:spcPts val="4000"/>
              </a:spcBef>
              <a:defRPr sz="3104"/>
            </a:pPr>
            <a:r>
              <a:t>Requires Reason, not power-based Decision Making</a:t>
            </a:r>
          </a:p>
          <a:p>
            <a:pPr marL="431165" indent="-431165" defTabSz="566674">
              <a:spcBef>
                <a:spcPts val="4000"/>
              </a:spcBef>
              <a:defRPr sz="3104"/>
            </a:pPr>
            <a:r>
              <a:t>Requires Complexity Management</a:t>
            </a:r>
          </a:p>
          <a:p>
            <a:pPr marL="431165" indent="-431165" defTabSz="566674">
              <a:spcBef>
                <a:spcPts val="4000"/>
              </a:spcBef>
              <a:defRPr sz="3104"/>
            </a:pPr>
            <a:r>
              <a:t>Requires citizens educated in Cooperation</a:t>
            </a:r>
          </a:p>
          <a:p>
            <a:pPr marL="431165" indent="-431165" defTabSz="566674">
              <a:spcBef>
                <a:spcPts val="4000"/>
              </a:spcBef>
              <a:defRPr sz="3104"/>
            </a:pPr>
            <a:r>
              <a:t>Requires sufficient Wealth For All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actory Inputs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159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/>
              <a:t>Factory Inputs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6743699" y="3501057"/>
            <a:ext cx="4683001" cy="2751486"/>
            <a:chOff x="0" y="0"/>
            <a:chExt cx="4682999" cy="2751484"/>
          </a:xfrm>
        </p:grpSpPr>
        <p:sp>
          <p:nvSpPr>
            <p:cNvPr id="132" name="Labor"/>
            <p:cNvSpPr txBox="1"/>
            <p:nvPr/>
          </p:nvSpPr>
          <p:spPr>
            <a:xfrm>
              <a:off x="2489041" y="289802"/>
              <a:ext cx="864769" cy="43639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Labor</a:t>
              </a:r>
            </a:p>
          </p:txBody>
        </p:sp>
        <p:sp>
          <p:nvSpPr>
            <p:cNvPr id="133" name="Arrow"/>
            <p:cNvSpPr/>
            <p:nvPr/>
          </p:nvSpPr>
          <p:spPr>
            <a:xfrm flipH="1">
              <a:off x="2057400" y="358179"/>
              <a:ext cx="394891" cy="299642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Walking"/>
            <p:cNvSpPr/>
            <p:nvPr/>
          </p:nvSpPr>
          <p:spPr>
            <a:xfrm>
              <a:off x="3390560" y="197397"/>
              <a:ext cx="394892" cy="621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extrusionOk="0">
                  <a:moveTo>
                    <a:pt x="12595" y="0"/>
                  </a:moveTo>
                  <a:cubicBezTo>
                    <a:pt x="11888" y="0"/>
                    <a:pt x="11182" y="175"/>
                    <a:pt x="10642" y="525"/>
                  </a:cubicBezTo>
                  <a:cubicBezTo>
                    <a:pt x="9564" y="1225"/>
                    <a:pt x="9564" y="2359"/>
                    <a:pt x="10642" y="3059"/>
                  </a:cubicBezTo>
                  <a:cubicBezTo>
                    <a:pt x="11721" y="3759"/>
                    <a:pt x="13469" y="3759"/>
                    <a:pt x="14547" y="3059"/>
                  </a:cubicBezTo>
                  <a:cubicBezTo>
                    <a:pt x="15626" y="2359"/>
                    <a:pt x="15626" y="1225"/>
                    <a:pt x="14547" y="525"/>
                  </a:cubicBezTo>
                  <a:cubicBezTo>
                    <a:pt x="14008" y="175"/>
                    <a:pt x="13302" y="0"/>
                    <a:pt x="12595" y="0"/>
                  </a:cubicBezTo>
                  <a:close/>
                  <a:moveTo>
                    <a:pt x="10897" y="3858"/>
                  </a:moveTo>
                  <a:cubicBezTo>
                    <a:pt x="10134" y="3888"/>
                    <a:pt x="9610" y="4121"/>
                    <a:pt x="9610" y="4121"/>
                  </a:cubicBezTo>
                  <a:lnTo>
                    <a:pt x="5783" y="5439"/>
                  </a:lnTo>
                  <a:lnTo>
                    <a:pt x="2926" y="6234"/>
                  </a:lnTo>
                  <a:cubicBezTo>
                    <a:pt x="2538" y="6341"/>
                    <a:pt x="2256" y="6567"/>
                    <a:pt x="2177" y="6836"/>
                  </a:cubicBezTo>
                  <a:lnTo>
                    <a:pt x="1184" y="10206"/>
                  </a:lnTo>
                  <a:cubicBezTo>
                    <a:pt x="1052" y="10653"/>
                    <a:pt x="1504" y="11086"/>
                    <a:pt x="2192" y="11171"/>
                  </a:cubicBezTo>
                  <a:cubicBezTo>
                    <a:pt x="2881" y="11256"/>
                    <a:pt x="3545" y="10964"/>
                    <a:pt x="3677" y="10516"/>
                  </a:cubicBezTo>
                  <a:lnTo>
                    <a:pt x="4545" y="7575"/>
                  </a:lnTo>
                  <a:lnTo>
                    <a:pt x="7179" y="6843"/>
                  </a:lnTo>
                  <a:lnTo>
                    <a:pt x="5674" y="11097"/>
                  </a:lnTo>
                  <a:cubicBezTo>
                    <a:pt x="5594" y="11209"/>
                    <a:pt x="5538" y="11331"/>
                    <a:pt x="5513" y="11460"/>
                  </a:cubicBezTo>
                  <a:lnTo>
                    <a:pt x="4779" y="15196"/>
                  </a:lnTo>
                  <a:lnTo>
                    <a:pt x="305" y="19693"/>
                  </a:lnTo>
                  <a:cubicBezTo>
                    <a:pt x="-266" y="20267"/>
                    <a:pt x="-12" y="21032"/>
                    <a:pt x="872" y="21403"/>
                  </a:cubicBezTo>
                  <a:cubicBezTo>
                    <a:pt x="1191" y="21536"/>
                    <a:pt x="1547" y="21600"/>
                    <a:pt x="1901" y="21600"/>
                  </a:cubicBezTo>
                  <a:cubicBezTo>
                    <a:pt x="2526" y="21600"/>
                    <a:pt x="3141" y="21401"/>
                    <a:pt x="3505" y="21035"/>
                  </a:cubicBezTo>
                  <a:lnTo>
                    <a:pt x="8214" y="16301"/>
                  </a:lnTo>
                  <a:cubicBezTo>
                    <a:pt x="8368" y="16146"/>
                    <a:pt x="8466" y="15970"/>
                    <a:pt x="8502" y="15787"/>
                  </a:cubicBezTo>
                  <a:lnTo>
                    <a:pt x="9108" y="12709"/>
                  </a:lnTo>
                  <a:lnTo>
                    <a:pt x="14079" y="16306"/>
                  </a:lnTo>
                  <a:lnTo>
                    <a:pt x="15307" y="20589"/>
                  </a:lnTo>
                  <a:cubicBezTo>
                    <a:pt x="15477" y="21184"/>
                    <a:pt x="16276" y="21600"/>
                    <a:pt x="17176" y="21600"/>
                  </a:cubicBezTo>
                  <a:cubicBezTo>
                    <a:pt x="17292" y="21600"/>
                    <a:pt x="17409" y="21592"/>
                    <a:pt x="17527" y="21578"/>
                  </a:cubicBezTo>
                  <a:cubicBezTo>
                    <a:pt x="18561" y="21453"/>
                    <a:pt x="19243" y="20808"/>
                    <a:pt x="19051" y="20137"/>
                  </a:cubicBezTo>
                  <a:lnTo>
                    <a:pt x="17727" y="15513"/>
                  </a:lnTo>
                  <a:cubicBezTo>
                    <a:pt x="17663" y="15290"/>
                    <a:pt x="17506" y="15081"/>
                    <a:pt x="17272" y="14912"/>
                  </a:cubicBezTo>
                  <a:lnTo>
                    <a:pt x="12070" y="11149"/>
                  </a:lnTo>
                  <a:lnTo>
                    <a:pt x="13099" y="8066"/>
                  </a:lnTo>
                  <a:lnTo>
                    <a:pt x="14261" y="9345"/>
                  </a:lnTo>
                  <a:cubicBezTo>
                    <a:pt x="14388" y="9485"/>
                    <a:pt x="14576" y="9597"/>
                    <a:pt x="14800" y="9668"/>
                  </a:cubicBezTo>
                  <a:lnTo>
                    <a:pt x="19329" y="11102"/>
                  </a:lnTo>
                  <a:cubicBezTo>
                    <a:pt x="19508" y="11159"/>
                    <a:pt x="19698" y="11185"/>
                    <a:pt x="19885" y="11185"/>
                  </a:cubicBezTo>
                  <a:cubicBezTo>
                    <a:pt x="20356" y="11185"/>
                    <a:pt x="20806" y="11015"/>
                    <a:pt x="21027" y="10722"/>
                  </a:cubicBezTo>
                  <a:cubicBezTo>
                    <a:pt x="21334" y="10313"/>
                    <a:pt x="21072" y="9820"/>
                    <a:pt x="20442" y="9620"/>
                  </a:cubicBezTo>
                  <a:lnTo>
                    <a:pt x="16256" y="8294"/>
                  </a:lnTo>
                  <a:lnTo>
                    <a:pt x="14441" y="6296"/>
                  </a:lnTo>
                  <a:lnTo>
                    <a:pt x="13294" y="4732"/>
                  </a:lnTo>
                  <a:cubicBezTo>
                    <a:pt x="12990" y="4278"/>
                    <a:pt x="12391" y="4063"/>
                    <a:pt x="12007" y="3967"/>
                  </a:cubicBezTo>
                  <a:cubicBezTo>
                    <a:pt x="11975" y="3959"/>
                    <a:pt x="11942" y="3950"/>
                    <a:pt x="11908" y="3944"/>
                  </a:cubicBezTo>
                  <a:cubicBezTo>
                    <a:pt x="11757" y="3910"/>
                    <a:pt x="11656" y="3898"/>
                    <a:pt x="11656" y="3898"/>
                  </a:cubicBezTo>
                  <a:cubicBezTo>
                    <a:pt x="11512" y="3876"/>
                    <a:pt x="11372" y="3864"/>
                    <a:pt x="11238" y="3858"/>
                  </a:cubicBezTo>
                  <a:cubicBezTo>
                    <a:pt x="11120" y="3852"/>
                    <a:pt x="11006" y="3853"/>
                    <a:pt x="10897" y="385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5" name="Factory"/>
            <p:cNvSpPr/>
            <p:nvPr/>
          </p:nvSpPr>
          <p:spPr>
            <a:xfrm>
              <a:off x="0" y="0"/>
              <a:ext cx="2058442" cy="2751485"/>
            </a:xfrm>
            <a:prstGeom prst="rect">
              <a:avLst/>
            </a:prstGeom>
            <a:solidFill>
              <a:srgbClr val="D88D4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Factory</a:t>
              </a:r>
            </a:p>
          </p:txBody>
        </p:sp>
        <p:sp>
          <p:nvSpPr>
            <p:cNvPr id="136" name="Time"/>
            <p:cNvSpPr txBox="1"/>
            <p:nvPr/>
          </p:nvSpPr>
          <p:spPr>
            <a:xfrm>
              <a:off x="2506287" y="760070"/>
              <a:ext cx="830277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Time</a:t>
              </a:r>
            </a:p>
          </p:txBody>
        </p:sp>
        <p:sp>
          <p:nvSpPr>
            <p:cNvPr id="137" name="Space"/>
            <p:cNvSpPr txBox="1"/>
            <p:nvPr/>
          </p:nvSpPr>
          <p:spPr>
            <a:xfrm>
              <a:off x="2549518" y="1191870"/>
              <a:ext cx="1023215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Space</a:t>
              </a:r>
            </a:p>
          </p:txBody>
        </p:sp>
        <p:sp>
          <p:nvSpPr>
            <p:cNvPr id="138" name="Energy"/>
            <p:cNvSpPr txBox="1"/>
            <p:nvPr/>
          </p:nvSpPr>
          <p:spPr>
            <a:xfrm>
              <a:off x="2500141" y="1610970"/>
              <a:ext cx="1121969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Energy</a:t>
              </a:r>
            </a:p>
          </p:txBody>
        </p:sp>
        <p:sp>
          <p:nvSpPr>
            <p:cNvPr id="139" name="Raw materials"/>
            <p:cNvSpPr txBox="1"/>
            <p:nvPr/>
          </p:nvSpPr>
          <p:spPr>
            <a:xfrm>
              <a:off x="2493011" y="2026197"/>
              <a:ext cx="2189989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Raw materials</a:t>
              </a:r>
            </a:p>
          </p:txBody>
        </p:sp>
        <p:sp>
          <p:nvSpPr>
            <p:cNvPr id="140" name="Arrow"/>
            <p:cNvSpPr/>
            <p:nvPr/>
          </p:nvSpPr>
          <p:spPr>
            <a:xfrm flipH="1">
              <a:off x="2084920" y="840779"/>
              <a:ext cx="394891" cy="299642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Arrow"/>
            <p:cNvSpPr/>
            <p:nvPr/>
          </p:nvSpPr>
          <p:spPr>
            <a:xfrm flipH="1">
              <a:off x="2106534" y="1255002"/>
              <a:ext cx="394892" cy="299641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Arrow"/>
            <p:cNvSpPr/>
            <p:nvPr/>
          </p:nvSpPr>
          <p:spPr>
            <a:xfrm flipH="1">
              <a:off x="2106534" y="1691679"/>
              <a:ext cx="394892" cy="299642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3" name="Arrow"/>
            <p:cNvSpPr/>
            <p:nvPr/>
          </p:nvSpPr>
          <p:spPr>
            <a:xfrm flipH="1">
              <a:off x="2112439" y="2128357"/>
              <a:ext cx="394891" cy="299641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ED6D9B7-D580-124C-B4C0-BB377DA0E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373" y="3903406"/>
            <a:ext cx="1829893" cy="19664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actory Inputs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159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Big </a:t>
            </a:r>
            <a:r>
              <a:rPr dirty="0"/>
              <a:t>Factory </a:t>
            </a:r>
            <a:r>
              <a:rPr lang="en-US" dirty="0"/>
              <a:t>Outputs</a:t>
            </a:r>
            <a:endParaRPr dirty="0"/>
          </a:p>
        </p:txBody>
      </p:sp>
      <p:grpSp>
        <p:nvGrpSpPr>
          <p:cNvPr id="144" name="Group"/>
          <p:cNvGrpSpPr/>
          <p:nvPr/>
        </p:nvGrpSpPr>
        <p:grpSpPr>
          <a:xfrm>
            <a:off x="6743699" y="3501057"/>
            <a:ext cx="4683001" cy="2751486"/>
            <a:chOff x="0" y="0"/>
            <a:chExt cx="4682999" cy="2751484"/>
          </a:xfrm>
        </p:grpSpPr>
        <p:sp>
          <p:nvSpPr>
            <p:cNvPr id="132" name="Labor"/>
            <p:cNvSpPr txBox="1"/>
            <p:nvPr/>
          </p:nvSpPr>
          <p:spPr>
            <a:xfrm>
              <a:off x="2489041" y="289802"/>
              <a:ext cx="864769" cy="43639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Labor</a:t>
              </a:r>
            </a:p>
          </p:txBody>
        </p:sp>
        <p:sp>
          <p:nvSpPr>
            <p:cNvPr id="133" name="Arrow"/>
            <p:cNvSpPr/>
            <p:nvPr/>
          </p:nvSpPr>
          <p:spPr>
            <a:xfrm flipH="1">
              <a:off x="2057400" y="358179"/>
              <a:ext cx="394891" cy="299642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Walking"/>
            <p:cNvSpPr/>
            <p:nvPr/>
          </p:nvSpPr>
          <p:spPr>
            <a:xfrm>
              <a:off x="3390560" y="197397"/>
              <a:ext cx="394892" cy="621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extrusionOk="0">
                  <a:moveTo>
                    <a:pt x="12595" y="0"/>
                  </a:moveTo>
                  <a:cubicBezTo>
                    <a:pt x="11888" y="0"/>
                    <a:pt x="11182" y="175"/>
                    <a:pt x="10642" y="525"/>
                  </a:cubicBezTo>
                  <a:cubicBezTo>
                    <a:pt x="9564" y="1225"/>
                    <a:pt x="9564" y="2359"/>
                    <a:pt x="10642" y="3059"/>
                  </a:cubicBezTo>
                  <a:cubicBezTo>
                    <a:pt x="11721" y="3759"/>
                    <a:pt x="13469" y="3759"/>
                    <a:pt x="14547" y="3059"/>
                  </a:cubicBezTo>
                  <a:cubicBezTo>
                    <a:pt x="15626" y="2359"/>
                    <a:pt x="15626" y="1225"/>
                    <a:pt x="14547" y="525"/>
                  </a:cubicBezTo>
                  <a:cubicBezTo>
                    <a:pt x="14008" y="175"/>
                    <a:pt x="13302" y="0"/>
                    <a:pt x="12595" y="0"/>
                  </a:cubicBezTo>
                  <a:close/>
                  <a:moveTo>
                    <a:pt x="10897" y="3858"/>
                  </a:moveTo>
                  <a:cubicBezTo>
                    <a:pt x="10134" y="3888"/>
                    <a:pt x="9610" y="4121"/>
                    <a:pt x="9610" y="4121"/>
                  </a:cubicBezTo>
                  <a:lnTo>
                    <a:pt x="5783" y="5439"/>
                  </a:lnTo>
                  <a:lnTo>
                    <a:pt x="2926" y="6234"/>
                  </a:lnTo>
                  <a:cubicBezTo>
                    <a:pt x="2538" y="6341"/>
                    <a:pt x="2256" y="6567"/>
                    <a:pt x="2177" y="6836"/>
                  </a:cubicBezTo>
                  <a:lnTo>
                    <a:pt x="1184" y="10206"/>
                  </a:lnTo>
                  <a:cubicBezTo>
                    <a:pt x="1052" y="10653"/>
                    <a:pt x="1504" y="11086"/>
                    <a:pt x="2192" y="11171"/>
                  </a:cubicBezTo>
                  <a:cubicBezTo>
                    <a:pt x="2881" y="11256"/>
                    <a:pt x="3545" y="10964"/>
                    <a:pt x="3677" y="10516"/>
                  </a:cubicBezTo>
                  <a:lnTo>
                    <a:pt x="4545" y="7575"/>
                  </a:lnTo>
                  <a:lnTo>
                    <a:pt x="7179" y="6843"/>
                  </a:lnTo>
                  <a:lnTo>
                    <a:pt x="5674" y="11097"/>
                  </a:lnTo>
                  <a:cubicBezTo>
                    <a:pt x="5594" y="11209"/>
                    <a:pt x="5538" y="11331"/>
                    <a:pt x="5513" y="11460"/>
                  </a:cubicBezTo>
                  <a:lnTo>
                    <a:pt x="4779" y="15196"/>
                  </a:lnTo>
                  <a:lnTo>
                    <a:pt x="305" y="19693"/>
                  </a:lnTo>
                  <a:cubicBezTo>
                    <a:pt x="-266" y="20267"/>
                    <a:pt x="-12" y="21032"/>
                    <a:pt x="872" y="21403"/>
                  </a:cubicBezTo>
                  <a:cubicBezTo>
                    <a:pt x="1191" y="21536"/>
                    <a:pt x="1547" y="21600"/>
                    <a:pt x="1901" y="21600"/>
                  </a:cubicBezTo>
                  <a:cubicBezTo>
                    <a:pt x="2526" y="21600"/>
                    <a:pt x="3141" y="21401"/>
                    <a:pt x="3505" y="21035"/>
                  </a:cubicBezTo>
                  <a:lnTo>
                    <a:pt x="8214" y="16301"/>
                  </a:lnTo>
                  <a:cubicBezTo>
                    <a:pt x="8368" y="16146"/>
                    <a:pt x="8466" y="15970"/>
                    <a:pt x="8502" y="15787"/>
                  </a:cubicBezTo>
                  <a:lnTo>
                    <a:pt x="9108" y="12709"/>
                  </a:lnTo>
                  <a:lnTo>
                    <a:pt x="14079" y="16306"/>
                  </a:lnTo>
                  <a:lnTo>
                    <a:pt x="15307" y="20589"/>
                  </a:lnTo>
                  <a:cubicBezTo>
                    <a:pt x="15477" y="21184"/>
                    <a:pt x="16276" y="21600"/>
                    <a:pt x="17176" y="21600"/>
                  </a:cubicBezTo>
                  <a:cubicBezTo>
                    <a:pt x="17292" y="21600"/>
                    <a:pt x="17409" y="21592"/>
                    <a:pt x="17527" y="21578"/>
                  </a:cubicBezTo>
                  <a:cubicBezTo>
                    <a:pt x="18561" y="21453"/>
                    <a:pt x="19243" y="20808"/>
                    <a:pt x="19051" y="20137"/>
                  </a:cubicBezTo>
                  <a:lnTo>
                    <a:pt x="17727" y="15513"/>
                  </a:lnTo>
                  <a:cubicBezTo>
                    <a:pt x="17663" y="15290"/>
                    <a:pt x="17506" y="15081"/>
                    <a:pt x="17272" y="14912"/>
                  </a:cubicBezTo>
                  <a:lnTo>
                    <a:pt x="12070" y="11149"/>
                  </a:lnTo>
                  <a:lnTo>
                    <a:pt x="13099" y="8066"/>
                  </a:lnTo>
                  <a:lnTo>
                    <a:pt x="14261" y="9345"/>
                  </a:lnTo>
                  <a:cubicBezTo>
                    <a:pt x="14388" y="9485"/>
                    <a:pt x="14576" y="9597"/>
                    <a:pt x="14800" y="9668"/>
                  </a:cubicBezTo>
                  <a:lnTo>
                    <a:pt x="19329" y="11102"/>
                  </a:lnTo>
                  <a:cubicBezTo>
                    <a:pt x="19508" y="11159"/>
                    <a:pt x="19698" y="11185"/>
                    <a:pt x="19885" y="11185"/>
                  </a:cubicBezTo>
                  <a:cubicBezTo>
                    <a:pt x="20356" y="11185"/>
                    <a:pt x="20806" y="11015"/>
                    <a:pt x="21027" y="10722"/>
                  </a:cubicBezTo>
                  <a:cubicBezTo>
                    <a:pt x="21334" y="10313"/>
                    <a:pt x="21072" y="9820"/>
                    <a:pt x="20442" y="9620"/>
                  </a:cubicBezTo>
                  <a:lnTo>
                    <a:pt x="16256" y="8294"/>
                  </a:lnTo>
                  <a:lnTo>
                    <a:pt x="14441" y="6296"/>
                  </a:lnTo>
                  <a:lnTo>
                    <a:pt x="13294" y="4732"/>
                  </a:lnTo>
                  <a:cubicBezTo>
                    <a:pt x="12990" y="4278"/>
                    <a:pt x="12391" y="4063"/>
                    <a:pt x="12007" y="3967"/>
                  </a:cubicBezTo>
                  <a:cubicBezTo>
                    <a:pt x="11975" y="3959"/>
                    <a:pt x="11942" y="3950"/>
                    <a:pt x="11908" y="3944"/>
                  </a:cubicBezTo>
                  <a:cubicBezTo>
                    <a:pt x="11757" y="3910"/>
                    <a:pt x="11656" y="3898"/>
                    <a:pt x="11656" y="3898"/>
                  </a:cubicBezTo>
                  <a:cubicBezTo>
                    <a:pt x="11512" y="3876"/>
                    <a:pt x="11372" y="3864"/>
                    <a:pt x="11238" y="3858"/>
                  </a:cubicBezTo>
                  <a:cubicBezTo>
                    <a:pt x="11120" y="3852"/>
                    <a:pt x="11006" y="3853"/>
                    <a:pt x="10897" y="385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5" name="Factory"/>
            <p:cNvSpPr/>
            <p:nvPr/>
          </p:nvSpPr>
          <p:spPr>
            <a:xfrm>
              <a:off x="0" y="0"/>
              <a:ext cx="2058442" cy="2751485"/>
            </a:xfrm>
            <a:prstGeom prst="rect">
              <a:avLst/>
            </a:prstGeom>
            <a:solidFill>
              <a:srgbClr val="D88D4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Factory</a:t>
              </a:r>
            </a:p>
          </p:txBody>
        </p:sp>
        <p:sp>
          <p:nvSpPr>
            <p:cNvPr id="136" name="Time"/>
            <p:cNvSpPr txBox="1"/>
            <p:nvPr/>
          </p:nvSpPr>
          <p:spPr>
            <a:xfrm>
              <a:off x="2506287" y="760070"/>
              <a:ext cx="830277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Time</a:t>
              </a:r>
            </a:p>
          </p:txBody>
        </p:sp>
        <p:sp>
          <p:nvSpPr>
            <p:cNvPr id="137" name="Space"/>
            <p:cNvSpPr txBox="1"/>
            <p:nvPr/>
          </p:nvSpPr>
          <p:spPr>
            <a:xfrm>
              <a:off x="2549518" y="1191870"/>
              <a:ext cx="1023215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Space</a:t>
              </a:r>
            </a:p>
          </p:txBody>
        </p:sp>
        <p:sp>
          <p:nvSpPr>
            <p:cNvPr id="138" name="Energy"/>
            <p:cNvSpPr txBox="1"/>
            <p:nvPr/>
          </p:nvSpPr>
          <p:spPr>
            <a:xfrm>
              <a:off x="2500141" y="1610970"/>
              <a:ext cx="1121969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Energy</a:t>
              </a:r>
            </a:p>
          </p:txBody>
        </p:sp>
        <p:sp>
          <p:nvSpPr>
            <p:cNvPr id="139" name="Raw materials"/>
            <p:cNvSpPr txBox="1"/>
            <p:nvPr/>
          </p:nvSpPr>
          <p:spPr>
            <a:xfrm>
              <a:off x="2493011" y="2026197"/>
              <a:ext cx="2189989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Raw materials</a:t>
              </a:r>
            </a:p>
          </p:txBody>
        </p:sp>
        <p:sp>
          <p:nvSpPr>
            <p:cNvPr id="140" name="Arrow"/>
            <p:cNvSpPr/>
            <p:nvPr/>
          </p:nvSpPr>
          <p:spPr>
            <a:xfrm flipH="1">
              <a:off x="2084920" y="840779"/>
              <a:ext cx="394891" cy="299642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Arrow"/>
            <p:cNvSpPr/>
            <p:nvPr/>
          </p:nvSpPr>
          <p:spPr>
            <a:xfrm flipH="1">
              <a:off x="2106534" y="1255002"/>
              <a:ext cx="394892" cy="299641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Arrow"/>
            <p:cNvSpPr/>
            <p:nvPr/>
          </p:nvSpPr>
          <p:spPr>
            <a:xfrm flipH="1">
              <a:off x="2106534" y="1691679"/>
              <a:ext cx="394892" cy="299642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3" name="Arrow"/>
            <p:cNvSpPr/>
            <p:nvPr/>
          </p:nvSpPr>
          <p:spPr>
            <a:xfrm flipH="1">
              <a:off x="2112439" y="2128357"/>
              <a:ext cx="394891" cy="299641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ED6D9B7-D580-124C-B4C0-BB377DA0E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373" y="3903406"/>
            <a:ext cx="1829893" cy="19664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9516B5-196E-B445-80AE-F936B364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70" y="4467737"/>
            <a:ext cx="4508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790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8D90B-8472-DE48-B698-0659E293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21" y="4482486"/>
            <a:ext cx="4508500" cy="2882900"/>
          </a:xfrm>
          <a:prstGeom prst="rect">
            <a:avLst/>
          </a:prstGeom>
        </p:spPr>
      </p:pic>
      <p:sp>
        <p:nvSpPr>
          <p:cNvPr id="131" name="Factory Inputs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159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Personal </a:t>
            </a:r>
            <a:r>
              <a:rPr dirty="0"/>
              <a:t>Factory </a:t>
            </a:r>
            <a:r>
              <a:rPr lang="en-US" dirty="0"/>
              <a:t>Outputs</a:t>
            </a:r>
            <a:endParaRPr dirty="0"/>
          </a:p>
        </p:txBody>
      </p:sp>
      <p:grpSp>
        <p:nvGrpSpPr>
          <p:cNvPr id="144" name="Group"/>
          <p:cNvGrpSpPr/>
          <p:nvPr/>
        </p:nvGrpSpPr>
        <p:grpSpPr>
          <a:xfrm>
            <a:off x="6743699" y="3501057"/>
            <a:ext cx="4687667" cy="2751487"/>
            <a:chOff x="0" y="0"/>
            <a:chExt cx="4687665" cy="2751485"/>
          </a:xfrm>
        </p:grpSpPr>
        <p:sp>
          <p:nvSpPr>
            <p:cNvPr id="132" name="Labor"/>
            <p:cNvSpPr txBox="1"/>
            <p:nvPr/>
          </p:nvSpPr>
          <p:spPr>
            <a:xfrm>
              <a:off x="2491019" y="287427"/>
              <a:ext cx="860812" cy="44114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u="sng"/>
                <a:t>Labor</a:t>
              </a:r>
            </a:p>
          </p:txBody>
        </p:sp>
        <p:sp>
          <p:nvSpPr>
            <p:cNvPr id="133" name="Arrow"/>
            <p:cNvSpPr/>
            <p:nvPr/>
          </p:nvSpPr>
          <p:spPr>
            <a:xfrm flipH="1">
              <a:off x="2057400" y="358179"/>
              <a:ext cx="394891" cy="299642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u="sng"/>
            </a:p>
          </p:txBody>
        </p:sp>
        <p:sp>
          <p:nvSpPr>
            <p:cNvPr id="134" name="Walking"/>
            <p:cNvSpPr/>
            <p:nvPr/>
          </p:nvSpPr>
          <p:spPr>
            <a:xfrm>
              <a:off x="3390560" y="197397"/>
              <a:ext cx="394892" cy="621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extrusionOk="0">
                  <a:moveTo>
                    <a:pt x="12595" y="0"/>
                  </a:moveTo>
                  <a:cubicBezTo>
                    <a:pt x="11888" y="0"/>
                    <a:pt x="11182" y="175"/>
                    <a:pt x="10642" y="525"/>
                  </a:cubicBezTo>
                  <a:cubicBezTo>
                    <a:pt x="9564" y="1225"/>
                    <a:pt x="9564" y="2359"/>
                    <a:pt x="10642" y="3059"/>
                  </a:cubicBezTo>
                  <a:cubicBezTo>
                    <a:pt x="11721" y="3759"/>
                    <a:pt x="13469" y="3759"/>
                    <a:pt x="14547" y="3059"/>
                  </a:cubicBezTo>
                  <a:cubicBezTo>
                    <a:pt x="15626" y="2359"/>
                    <a:pt x="15626" y="1225"/>
                    <a:pt x="14547" y="525"/>
                  </a:cubicBezTo>
                  <a:cubicBezTo>
                    <a:pt x="14008" y="175"/>
                    <a:pt x="13302" y="0"/>
                    <a:pt x="12595" y="0"/>
                  </a:cubicBezTo>
                  <a:close/>
                  <a:moveTo>
                    <a:pt x="10897" y="3858"/>
                  </a:moveTo>
                  <a:cubicBezTo>
                    <a:pt x="10134" y="3888"/>
                    <a:pt x="9610" y="4121"/>
                    <a:pt x="9610" y="4121"/>
                  </a:cubicBezTo>
                  <a:lnTo>
                    <a:pt x="5783" y="5439"/>
                  </a:lnTo>
                  <a:lnTo>
                    <a:pt x="2926" y="6234"/>
                  </a:lnTo>
                  <a:cubicBezTo>
                    <a:pt x="2538" y="6341"/>
                    <a:pt x="2256" y="6567"/>
                    <a:pt x="2177" y="6836"/>
                  </a:cubicBezTo>
                  <a:lnTo>
                    <a:pt x="1184" y="10206"/>
                  </a:lnTo>
                  <a:cubicBezTo>
                    <a:pt x="1052" y="10653"/>
                    <a:pt x="1504" y="11086"/>
                    <a:pt x="2192" y="11171"/>
                  </a:cubicBezTo>
                  <a:cubicBezTo>
                    <a:pt x="2881" y="11256"/>
                    <a:pt x="3545" y="10964"/>
                    <a:pt x="3677" y="10516"/>
                  </a:cubicBezTo>
                  <a:lnTo>
                    <a:pt x="4545" y="7575"/>
                  </a:lnTo>
                  <a:lnTo>
                    <a:pt x="7179" y="6843"/>
                  </a:lnTo>
                  <a:lnTo>
                    <a:pt x="5674" y="11097"/>
                  </a:lnTo>
                  <a:cubicBezTo>
                    <a:pt x="5594" y="11209"/>
                    <a:pt x="5538" y="11331"/>
                    <a:pt x="5513" y="11460"/>
                  </a:cubicBezTo>
                  <a:lnTo>
                    <a:pt x="4779" y="15196"/>
                  </a:lnTo>
                  <a:lnTo>
                    <a:pt x="305" y="19693"/>
                  </a:lnTo>
                  <a:cubicBezTo>
                    <a:pt x="-266" y="20267"/>
                    <a:pt x="-12" y="21032"/>
                    <a:pt x="872" y="21403"/>
                  </a:cubicBezTo>
                  <a:cubicBezTo>
                    <a:pt x="1191" y="21536"/>
                    <a:pt x="1547" y="21600"/>
                    <a:pt x="1901" y="21600"/>
                  </a:cubicBezTo>
                  <a:cubicBezTo>
                    <a:pt x="2526" y="21600"/>
                    <a:pt x="3141" y="21401"/>
                    <a:pt x="3505" y="21035"/>
                  </a:cubicBezTo>
                  <a:lnTo>
                    <a:pt x="8214" y="16301"/>
                  </a:lnTo>
                  <a:cubicBezTo>
                    <a:pt x="8368" y="16146"/>
                    <a:pt x="8466" y="15970"/>
                    <a:pt x="8502" y="15787"/>
                  </a:cubicBezTo>
                  <a:lnTo>
                    <a:pt x="9108" y="12709"/>
                  </a:lnTo>
                  <a:lnTo>
                    <a:pt x="14079" y="16306"/>
                  </a:lnTo>
                  <a:lnTo>
                    <a:pt x="15307" y="20589"/>
                  </a:lnTo>
                  <a:cubicBezTo>
                    <a:pt x="15477" y="21184"/>
                    <a:pt x="16276" y="21600"/>
                    <a:pt x="17176" y="21600"/>
                  </a:cubicBezTo>
                  <a:cubicBezTo>
                    <a:pt x="17292" y="21600"/>
                    <a:pt x="17409" y="21592"/>
                    <a:pt x="17527" y="21578"/>
                  </a:cubicBezTo>
                  <a:cubicBezTo>
                    <a:pt x="18561" y="21453"/>
                    <a:pt x="19243" y="20808"/>
                    <a:pt x="19051" y="20137"/>
                  </a:cubicBezTo>
                  <a:lnTo>
                    <a:pt x="17727" y="15513"/>
                  </a:lnTo>
                  <a:cubicBezTo>
                    <a:pt x="17663" y="15290"/>
                    <a:pt x="17506" y="15081"/>
                    <a:pt x="17272" y="14912"/>
                  </a:cubicBezTo>
                  <a:lnTo>
                    <a:pt x="12070" y="11149"/>
                  </a:lnTo>
                  <a:lnTo>
                    <a:pt x="13099" y="8066"/>
                  </a:lnTo>
                  <a:lnTo>
                    <a:pt x="14261" y="9345"/>
                  </a:lnTo>
                  <a:cubicBezTo>
                    <a:pt x="14388" y="9485"/>
                    <a:pt x="14576" y="9597"/>
                    <a:pt x="14800" y="9668"/>
                  </a:cubicBezTo>
                  <a:lnTo>
                    <a:pt x="19329" y="11102"/>
                  </a:lnTo>
                  <a:cubicBezTo>
                    <a:pt x="19508" y="11159"/>
                    <a:pt x="19698" y="11185"/>
                    <a:pt x="19885" y="11185"/>
                  </a:cubicBezTo>
                  <a:cubicBezTo>
                    <a:pt x="20356" y="11185"/>
                    <a:pt x="20806" y="11015"/>
                    <a:pt x="21027" y="10722"/>
                  </a:cubicBezTo>
                  <a:cubicBezTo>
                    <a:pt x="21334" y="10313"/>
                    <a:pt x="21072" y="9820"/>
                    <a:pt x="20442" y="9620"/>
                  </a:cubicBezTo>
                  <a:lnTo>
                    <a:pt x="16256" y="8294"/>
                  </a:lnTo>
                  <a:lnTo>
                    <a:pt x="14441" y="6296"/>
                  </a:lnTo>
                  <a:lnTo>
                    <a:pt x="13294" y="4732"/>
                  </a:lnTo>
                  <a:cubicBezTo>
                    <a:pt x="12990" y="4278"/>
                    <a:pt x="12391" y="4063"/>
                    <a:pt x="12007" y="3967"/>
                  </a:cubicBezTo>
                  <a:cubicBezTo>
                    <a:pt x="11975" y="3959"/>
                    <a:pt x="11942" y="3950"/>
                    <a:pt x="11908" y="3944"/>
                  </a:cubicBezTo>
                  <a:cubicBezTo>
                    <a:pt x="11757" y="3910"/>
                    <a:pt x="11656" y="3898"/>
                    <a:pt x="11656" y="3898"/>
                  </a:cubicBezTo>
                  <a:cubicBezTo>
                    <a:pt x="11512" y="3876"/>
                    <a:pt x="11372" y="3864"/>
                    <a:pt x="11238" y="3858"/>
                  </a:cubicBezTo>
                  <a:cubicBezTo>
                    <a:pt x="11120" y="3852"/>
                    <a:pt x="11006" y="3853"/>
                    <a:pt x="10897" y="385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u="sng"/>
            </a:p>
          </p:txBody>
        </p:sp>
        <p:sp>
          <p:nvSpPr>
            <p:cNvPr id="135" name="Factory"/>
            <p:cNvSpPr/>
            <p:nvPr/>
          </p:nvSpPr>
          <p:spPr>
            <a:xfrm>
              <a:off x="0" y="0"/>
              <a:ext cx="2058442" cy="2751485"/>
            </a:xfrm>
            <a:prstGeom prst="rect">
              <a:avLst/>
            </a:prstGeom>
            <a:solidFill>
              <a:srgbClr val="D88D4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endParaRPr u="sng" dirty="0"/>
            </a:p>
          </p:txBody>
        </p:sp>
        <p:sp>
          <p:nvSpPr>
            <p:cNvPr id="136" name="Time"/>
            <p:cNvSpPr txBox="1"/>
            <p:nvPr/>
          </p:nvSpPr>
          <p:spPr>
            <a:xfrm>
              <a:off x="2508652" y="754638"/>
              <a:ext cx="82554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u="sng"/>
                <a:t>Time</a:t>
              </a:r>
            </a:p>
          </p:txBody>
        </p:sp>
        <p:sp>
          <p:nvSpPr>
            <p:cNvPr id="137" name="Space"/>
            <p:cNvSpPr txBox="1"/>
            <p:nvPr/>
          </p:nvSpPr>
          <p:spPr>
            <a:xfrm>
              <a:off x="2551370" y="1186438"/>
              <a:ext cx="101951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u="sng"/>
                <a:t>Space</a:t>
              </a:r>
            </a:p>
          </p:txBody>
        </p:sp>
        <p:sp>
          <p:nvSpPr>
            <p:cNvPr id="138" name="Energy"/>
            <p:cNvSpPr txBox="1"/>
            <p:nvPr/>
          </p:nvSpPr>
          <p:spPr>
            <a:xfrm>
              <a:off x="2496869" y="1605538"/>
              <a:ext cx="112851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u="sng"/>
                <a:t>Energy</a:t>
              </a:r>
            </a:p>
          </p:txBody>
        </p:sp>
        <p:sp>
          <p:nvSpPr>
            <p:cNvPr id="139" name="Raw materials"/>
            <p:cNvSpPr txBox="1"/>
            <p:nvPr/>
          </p:nvSpPr>
          <p:spPr>
            <a:xfrm>
              <a:off x="2488346" y="2020765"/>
              <a:ext cx="219931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u="sng"/>
                <a:t>Raw materials</a:t>
              </a:r>
            </a:p>
          </p:txBody>
        </p:sp>
        <p:sp>
          <p:nvSpPr>
            <p:cNvPr id="140" name="Arrow"/>
            <p:cNvSpPr/>
            <p:nvPr/>
          </p:nvSpPr>
          <p:spPr>
            <a:xfrm flipH="1">
              <a:off x="2084920" y="840779"/>
              <a:ext cx="394891" cy="299642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u="sng"/>
            </a:p>
          </p:txBody>
        </p:sp>
        <p:sp>
          <p:nvSpPr>
            <p:cNvPr id="141" name="Arrow"/>
            <p:cNvSpPr/>
            <p:nvPr/>
          </p:nvSpPr>
          <p:spPr>
            <a:xfrm flipH="1">
              <a:off x="2106534" y="1255002"/>
              <a:ext cx="394892" cy="299641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u="sng"/>
            </a:p>
          </p:txBody>
        </p:sp>
        <p:sp>
          <p:nvSpPr>
            <p:cNvPr id="142" name="Arrow"/>
            <p:cNvSpPr/>
            <p:nvPr/>
          </p:nvSpPr>
          <p:spPr>
            <a:xfrm flipH="1">
              <a:off x="2106534" y="1691679"/>
              <a:ext cx="394892" cy="299642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u="sng"/>
            </a:p>
          </p:txBody>
        </p:sp>
        <p:sp>
          <p:nvSpPr>
            <p:cNvPr id="143" name="Arrow"/>
            <p:cNvSpPr/>
            <p:nvPr/>
          </p:nvSpPr>
          <p:spPr>
            <a:xfrm flipH="1">
              <a:off x="2112439" y="2128357"/>
              <a:ext cx="394891" cy="299641"/>
            </a:xfrm>
            <a:prstGeom prst="rightArrow">
              <a:avLst>
                <a:gd name="adj1" fmla="val 32000"/>
                <a:gd name="adj2" fmla="val 271258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u="sng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6439360-089D-804D-9B38-D6A4A47A7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3352800"/>
            <a:ext cx="1826183" cy="2595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B9BD6C-5598-7F4B-A35E-F4D7A70E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835" y="4203908"/>
            <a:ext cx="1110066" cy="1577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D8B5B-923A-F141-A586-CEA184988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4554794"/>
            <a:ext cx="1168400" cy="116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E7AB2-21A1-8A45-A219-0FBC1C3E0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993" y="4622800"/>
            <a:ext cx="1084826" cy="10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37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ig Factory Ecology"/>
          <p:cNvSpPr txBox="1">
            <a:spLocks noGrp="1"/>
          </p:cNvSpPr>
          <p:nvPr>
            <p:ph type="subTitle" sz="quarter" idx="1"/>
          </p:nvPr>
        </p:nvSpPr>
        <p:spPr>
          <a:xfrm>
            <a:off x="1187068" y="221570"/>
            <a:ext cx="10464801" cy="113030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Big Factory Ecology</a:t>
            </a:r>
          </a:p>
        </p:txBody>
      </p:sp>
      <p:sp>
        <p:nvSpPr>
          <p:cNvPr id="147" name="Labor"/>
          <p:cNvSpPr txBox="1"/>
          <p:nvPr/>
        </p:nvSpPr>
        <p:spPr>
          <a:xfrm>
            <a:off x="9258141" y="3790859"/>
            <a:ext cx="864769" cy="4363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Labor</a:t>
            </a:r>
          </a:p>
        </p:txBody>
      </p:sp>
      <p:sp>
        <p:nvSpPr>
          <p:cNvPr id="148" name="Arrow"/>
          <p:cNvSpPr/>
          <p:nvPr/>
        </p:nvSpPr>
        <p:spPr>
          <a:xfrm flipH="1">
            <a:off x="8826500" y="3859237"/>
            <a:ext cx="394891" cy="299641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9" name="Walking"/>
          <p:cNvSpPr/>
          <p:nvPr/>
        </p:nvSpPr>
        <p:spPr>
          <a:xfrm>
            <a:off x="10159660" y="3698455"/>
            <a:ext cx="394892" cy="62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5" h="21600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0" name="Big…"/>
          <p:cNvSpPr/>
          <p:nvPr/>
        </p:nvSpPr>
        <p:spPr>
          <a:xfrm>
            <a:off x="6769100" y="3501057"/>
            <a:ext cx="2058442" cy="2751486"/>
          </a:xfrm>
          <a:prstGeom prst="rect">
            <a:avLst/>
          </a:prstGeom>
          <a:solidFill>
            <a:srgbClr val="D3875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Big </a:t>
            </a:r>
          </a:p>
          <a:p>
            <a:pPr>
              <a:defRPr sz="3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Factory</a:t>
            </a:r>
          </a:p>
        </p:txBody>
      </p:sp>
      <p:sp>
        <p:nvSpPr>
          <p:cNvPr id="151" name="Time"/>
          <p:cNvSpPr txBox="1"/>
          <p:nvPr/>
        </p:nvSpPr>
        <p:spPr>
          <a:xfrm>
            <a:off x="9275387" y="4261128"/>
            <a:ext cx="83027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Time</a:t>
            </a:r>
          </a:p>
        </p:txBody>
      </p:sp>
      <p:sp>
        <p:nvSpPr>
          <p:cNvPr id="152" name="Space"/>
          <p:cNvSpPr txBox="1"/>
          <p:nvPr/>
        </p:nvSpPr>
        <p:spPr>
          <a:xfrm>
            <a:off x="9318618" y="4692928"/>
            <a:ext cx="102321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Space</a:t>
            </a:r>
          </a:p>
        </p:txBody>
      </p:sp>
      <p:sp>
        <p:nvSpPr>
          <p:cNvPr id="153" name="Energy"/>
          <p:cNvSpPr txBox="1"/>
          <p:nvPr/>
        </p:nvSpPr>
        <p:spPr>
          <a:xfrm>
            <a:off x="9269241" y="5112028"/>
            <a:ext cx="112196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Energy</a:t>
            </a:r>
          </a:p>
        </p:txBody>
      </p:sp>
      <p:sp>
        <p:nvSpPr>
          <p:cNvPr id="154" name="Raw materials"/>
          <p:cNvSpPr txBox="1"/>
          <p:nvPr/>
        </p:nvSpPr>
        <p:spPr>
          <a:xfrm>
            <a:off x="9262111" y="5527255"/>
            <a:ext cx="21899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Raw materials</a:t>
            </a:r>
          </a:p>
        </p:txBody>
      </p:sp>
      <p:sp>
        <p:nvSpPr>
          <p:cNvPr id="155" name="Arrow"/>
          <p:cNvSpPr/>
          <p:nvPr/>
        </p:nvSpPr>
        <p:spPr>
          <a:xfrm flipH="1">
            <a:off x="8854020" y="4341837"/>
            <a:ext cx="394891" cy="299641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Arrow"/>
          <p:cNvSpPr/>
          <p:nvPr/>
        </p:nvSpPr>
        <p:spPr>
          <a:xfrm flipH="1">
            <a:off x="8875634" y="4756059"/>
            <a:ext cx="394892" cy="299642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Arrow"/>
          <p:cNvSpPr/>
          <p:nvPr/>
        </p:nvSpPr>
        <p:spPr>
          <a:xfrm flipH="1">
            <a:off x="8875634" y="5192737"/>
            <a:ext cx="394892" cy="299641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Arrow"/>
          <p:cNvSpPr/>
          <p:nvPr/>
        </p:nvSpPr>
        <p:spPr>
          <a:xfrm flipH="1">
            <a:off x="8881539" y="5629414"/>
            <a:ext cx="394891" cy="299642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64" name="Group"/>
          <p:cNvGrpSpPr/>
          <p:nvPr/>
        </p:nvGrpSpPr>
        <p:grpSpPr>
          <a:xfrm>
            <a:off x="3289477" y="1820012"/>
            <a:ext cx="5562246" cy="728776"/>
            <a:chOff x="0" y="0"/>
            <a:chExt cx="5562244" cy="728774"/>
          </a:xfrm>
        </p:grpSpPr>
        <p:sp>
          <p:nvSpPr>
            <p:cNvPr id="159" name="Design"/>
            <p:cNvSpPr txBox="1"/>
            <p:nvPr/>
          </p:nvSpPr>
          <p:spPr>
            <a:xfrm>
              <a:off x="1436093" y="133858"/>
              <a:ext cx="1124409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Design</a:t>
              </a:r>
            </a:p>
          </p:txBody>
        </p:sp>
        <p:sp>
          <p:nvSpPr>
            <p:cNvPr id="160" name="Build process"/>
            <p:cNvSpPr txBox="1"/>
            <p:nvPr/>
          </p:nvSpPr>
          <p:spPr>
            <a:xfrm>
              <a:off x="3461562" y="133858"/>
              <a:ext cx="210068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Build process</a:t>
              </a:r>
            </a:p>
          </p:txBody>
        </p:sp>
        <p:sp>
          <p:nvSpPr>
            <p:cNvPr id="161" name="Line"/>
            <p:cNvSpPr/>
            <p:nvPr/>
          </p:nvSpPr>
          <p:spPr>
            <a:xfrm>
              <a:off x="2758536" y="364387"/>
              <a:ext cx="650456" cy="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Walking"/>
            <p:cNvSpPr/>
            <p:nvPr/>
          </p:nvSpPr>
          <p:spPr>
            <a:xfrm>
              <a:off x="-1" y="0"/>
              <a:ext cx="463273" cy="72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extrusionOk="0">
                  <a:moveTo>
                    <a:pt x="12595" y="0"/>
                  </a:moveTo>
                  <a:cubicBezTo>
                    <a:pt x="11888" y="0"/>
                    <a:pt x="11182" y="175"/>
                    <a:pt x="10642" y="525"/>
                  </a:cubicBezTo>
                  <a:cubicBezTo>
                    <a:pt x="9564" y="1225"/>
                    <a:pt x="9564" y="2359"/>
                    <a:pt x="10642" y="3059"/>
                  </a:cubicBezTo>
                  <a:cubicBezTo>
                    <a:pt x="11721" y="3759"/>
                    <a:pt x="13469" y="3759"/>
                    <a:pt x="14547" y="3059"/>
                  </a:cubicBezTo>
                  <a:cubicBezTo>
                    <a:pt x="15626" y="2359"/>
                    <a:pt x="15626" y="1225"/>
                    <a:pt x="14547" y="525"/>
                  </a:cubicBezTo>
                  <a:cubicBezTo>
                    <a:pt x="14008" y="175"/>
                    <a:pt x="13302" y="0"/>
                    <a:pt x="12595" y="0"/>
                  </a:cubicBezTo>
                  <a:close/>
                  <a:moveTo>
                    <a:pt x="10897" y="3858"/>
                  </a:moveTo>
                  <a:cubicBezTo>
                    <a:pt x="10134" y="3888"/>
                    <a:pt x="9610" y="4121"/>
                    <a:pt x="9610" y="4121"/>
                  </a:cubicBezTo>
                  <a:lnTo>
                    <a:pt x="5783" y="5439"/>
                  </a:lnTo>
                  <a:lnTo>
                    <a:pt x="2926" y="6234"/>
                  </a:lnTo>
                  <a:cubicBezTo>
                    <a:pt x="2538" y="6341"/>
                    <a:pt x="2256" y="6567"/>
                    <a:pt x="2177" y="6836"/>
                  </a:cubicBezTo>
                  <a:lnTo>
                    <a:pt x="1184" y="10206"/>
                  </a:lnTo>
                  <a:cubicBezTo>
                    <a:pt x="1052" y="10653"/>
                    <a:pt x="1504" y="11086"/>
                    <a:pt x="2192" y="11171"/>
                  </a:cubicBezTo>
                  <a:cubicBezTo>
                    <a:pt x="2881" y="11256"/>
                    <a:pt x="3545" y="10964"/>
                    <a:pt x="3677" y="10516"/>
                  </a:cubicBezTo>
                  <a:lnTo>
                    <a:pt x="4545" y="7575"/>
                  </a:lnTo>
                  <a:lnTo>
                    <a:pt x="7179" y="6843"/>
                  </a:lnTo>
                  <a:lnTo>
                    <a:pt x="5674" y="11097"/>
                  </a:lnTo>
                  <a:cubicBezTo>
                    <a:pt x="5594" y="11209"/>
                    <a:pt x="5538" y="11331"/>
                    <a:pt x="5513" y="11460"/>
                  </a:cubicBezTo>
                  <a:lnTo>
                    <a:pt x="4779" y="15196"/>
                  </a:lnTo>
                  <a:lnTo>
                    <a:pt x="305" y="19693"/>
                  </a:lnTo>
                  <a:cubicBezTo>
                    <a:pt x="-266" y="20267"/>
                    <a:pt x="-12" y="21032"/>
                    <a:pt x="872" y="21403"/>
                  </a:cubicBezTo>
                  <a:cubicBezTo>
                    <a:pt x="1191" y="21536"/>
                    <a:pt x="1547" y="21600"/>
                    <a:pt x="1901" y="21600"/>
                  </a:cubicBezTo>
                  <a:cubicBezTo>
                    <a:pt x="2526" y="21600"/>
                    <a:pt x="3141" y="21401"/>
                    <a:pt x="3505" y="21035"/>
                  </a:cubicBezTo>
                  <a:lnTo>
                    <a:pt x="8214" y="16301"/>
                  </a:lnTo>
                  <a:cubicBezTo>
                    <a:pt x="8368" y="16146"/>
                    <a:pt x="8466" y="15970"/>
                    <a:pt x="8502" y="15787"/>
                  </a:cubicBezTo>
                  <a:lnTo>
                    <a:pt x="9108" y="12709"/>
                  </a:lnTo>
                  <a:lnTo>
                    <a:pt x="14079" y="16306"/>
                  </a:lnTo>
                  <a:lnTo>
                    <a:pt x="15307" y="20589"/>
                  </a:lnTo>
                  <a:cubicBezTo>
                    <a:pt x="15477" y="21184"/>
                    <a:pt x="16276" y="21600"/>
                    <a:pt x="17176" y="21600"/>
                  </a:cubicBezTo>
                  <a:cubicBezTo>
                    <a:pt x="17292" y="21600"/>
                    <a:pt x="17409" y="21592"/>
                    <a:pt x="17527" y="21578"/>
                  </a:cubicBezTo>
                  <a:cubicBezTo>
                    <a:pt x="18561" y="21453"/>
                    <a:pt x="19243" y="20808"/>
                    <a:pt x="19051" y="20137"/>
                  </a:cubicBezTo>
                  <a:lnTo>
                    <a:pt x="17727" y="15513"/>
                  </a:lnTo>
                  <a:cubicBezTo>
                    <a:pt x="17663" y="15290"/>
                    <a:pt x="17506" y="15081"/>
                    <a:pt x="17272" y="14912"/>
                  </a:cubicBezTo>
                  <a:lnTo>
                    <a:pt x="12070" y="11149"/>
                  </a:lnTo>
                  <a:lnTo>
                    <a:pt x="13099" y="8066"/>
                  </a:lnTo>
                  <a:lnTo>
                    <a:pt x="14261" y="9345"/>
                  </a:lnTo>
                  <a:cubicBezTo>
                    <a:pt x="14388" y="9485"/>
                    <a:pt x="14576" y="9597"/>
                    <a:pt x="14800" y="9668"/>
                  </a:cubicBezTo>
                  <a:lnTo>
                    <a:pt x="19329" y="11102"/>
                  </a:lnTo>
                  <a:cubicBezTo>
                    <a:pt x="19508" y="11159"/>
                    <a:pt x="19698" y="11185"/>
                    <a:pt x="19885" y="11185"/>
                  </a:cubicBezTo>
                  <a:cubicBezTo>
                    <a:pt x="20356" y="11185"/>
                    <a:pt x="20806" y="11015"/>
                    <a:pt x="21027" y="10722"/>
                  </a:cubicBezTo>
                  <a:cubicBezTo>
                    <a:pt x="21334" y="10313"/>
                    <a:pt x="21072" y="9820"/>
                    <a:pt x="20442" y="9620"/>
                  </a:cubicBezTo>
                  <a:lnTo>
                    <a:pt x="16256" y="8294"/>
                  </a:lnTo>
                  <a:lnTo>
                    <a:pt x="14441" y="6296"/>
                  </a:lnTo>
                  <a:lnTo>
                    <a:pt x="13294" y="4732"/>
                  </a:lnTo>
                  <a:cubicBezTo>
                    <a:pt x="12990" y="4278"/>
                    <a:pt x="12391" y="4063"/>
                    <a:pt x="12007" y="3967"/>
                  </a:cubicBezTo>
                  <a:cubicBezTo>
                    <a:pt x="11975" y="3959"/>
                    <a:pt x="11942" y="3950"/>
                    <a:pt x="11908" y="3944"/>
                  </a:cubicBezTo>
                  <a:cubicBezTo>
                    <a:pt x="11757" y="3910"/>
                    <a:pt x="11656" y="3898"/>
                    <a:pt x="11656" y="3898"/>
                  </a:cubicBezTo>
                  <a:cubicBezTo>
                    <a:pt x="11512" y="3876"/>
                    <a:pt x="11372" y="3864"/>
                    <a:pt x="11238" y="3858"/>
                  </a:cubicBezTo>
                  <a:cubicBezTo>
                    <a:pt x="11120" y="3852"/>
                    <a:pt x="11006" y="3853"/>
                    <a:pt x="10897" y="385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3" name="Line"/>
            <p:cNvSpPr/>
            <p:nvPr/>
          </p:nvSpPr>
          <p:spPr>
            <a:xfrm>
              <a:off x="624454" y="364387"/>
              <a:ext cx="650457" cy="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65" name="Line"/>
          <p:cNvSpPr/>
          <p:nvPr/>
        </p:nvSpPr>
        <p:spPr>
          <a:xfrm>
            <a:off x="8869071" y="2228216"/>
            <a:ext cx="1104552" cy="130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11" h="21600" extrusionOk="0">
                <a:moveTo>
                  <a:pt x="1507" y="0"/>
                </a:moveTo>
                <a:cubicBezTo>
                  <a:pt x="3474" y="69"/>
                  <a:pt x="5407" y="198"/>
                  <a:pt x="7316" y="389"/>
                </a:cubicBezTo>
                <a:cubicBezTo>
                  <a:pt x="9030" y="561"/>
                  <a:pt x="10773" y="796"/>
                  <a:pt x="12409" y="1451"/>
                </a:cubicBezTo>
                <a:cubicBezTo>
                  <a:pt x="19244" y="4186"/>
                  <a:pt x="21600" y="11631"/>
                  <a:pt x="17796" y="17019"/>
                </a:cubicBezTo>
                <a:cubicBezTo>
                  <a:pt x="16492" y="18868"/>
                  <a:pt x="14493" y="20219"/>
                  <a:pt x="12142" y="20785"/>
                </a:cubicBezTo>
                <a:lnTo>
                  <a:pt x="0" y="21600"/>
                </a:lnTo>
              </a:path>
            </a:pathLst>
          </a:cu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Product"/>
          <p:cNvSpPr txBox="1"/>
          <p:nvPr/>
        </p:nvSpPr>
        <p:spPr>
          <a:xfrm>
            <a:off x="4803698" y="4265270"/>
            <a:ext cx="126614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Product</a:t>
            </a:r>
          </a:p>
        </p:txBody>
      </p:sp>
      <p:sp>
        <p:nvSpPr>
          <p:cNvPr id="167" name="Store"/>
          <p:cNvSpPr txBox="1"/>
          <p:nvPr/>
        </p:nvSpPr>
        <p:spPr>
          <a:xfrm>
            <a:off x="3210763" y="4265270"/>
            <a:ext cx="8936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Store</a:t>
            </a:r>
          </a:p>
        </p:txBody>
      </p:sp>
      <p:sp>
        <p:nvSpPr>
          <p:cNvPr id="168" name="Waste"/>
          <p:cNvSpPr txBox="1"/>
          <p:nvPr/>
        </p:nvSpPr>
        <p:spPr>
          <a:xfrm>
            <a:off x="5058968" y="5471770"/>
            <a:ext cx="10116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Waste</a:t>
            </a:r>
          </a:p>
        </p:txBody>
      </p:sp>
      <p:sp>
        <p:nvSpPr>
          <p:cNvPr id="169" name="Designer"/>
          <p:cNvSpPr txBox="1"/>
          <p:nvPr/>
        </p:nvSpPr>
        <p:spPr>
          <a:xfrm rot="16177083">
            <a:off x="2327913" y="2055470"/>
            <a:ext cx="141793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Designer</a:t>
            </a:r>
          </a:p>
        </p:txBody>
      </p:sp>
      <p:sp>
        <p:nvSpPr>
          <p:cNvPr id="170" name="Walking"/>
          <p:cNvSpPr/>
          <p:nvPr/>
        </p:nvSpPr>
        <p:spPr>
          <a:xfrm>
            <a:off x="2104422" y="4175611"/>
            <a:ext cx="463272" cy="728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5" h="21600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Customer"/>
          <p:cNvSpPr txBox="1"/>
          <p:nvPr/>
        </p:nvSpPr>
        <p:spPr>
          <a:xfrm rot="16182094">
            <a:off x="1126140" y="4366870"/>
            <a:ext cx="154777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Customer</a:t>
            </a:r>
          </a:p>
        </p:txBody>
      </p:sp>
      <p:sp>
        <p:nvSpPr>
          <p:cNvPr id="172" name="Walking"/>
          <p:cNvSpPr/>
          <p:nvPr/>
        </p:nvSpPr>
        <p:spPr>
          <a:xfrm>
            <a:off x="2434622" y="3032611"/>
            <a:ext cx="463272" cy="728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5" h="21600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Marketer"/>
          <p:cNvSpPr txBox="1"/>
          <p:nvPr/>
        </p:nvSpPr>
        <p:spPr>
          <a:xfrm rot="16165900">
            <a:off x="1529659" y="3058770"/>
            <a:ext cx="143499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Marketer</a:t>
            </a:r>
          </a:p>
        </p:txBody>
      </p:sp>
      <p:sp>
        <p:nvSpPr>
          <p:cNvPr id="174" name="Line"/>
          <p:cNvSpPr/>
          <p:nvPr/>
        </p:nvSpPr>
        <p:spPr>
          <a:xfrm flipH="1">
            <a:off x="6094241" y="4539998"/>
            <a:ext cx="65045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5" name="Line"/>
          <p:cNvSpPr/>
          <p:nvPr/>
        </p:nvSpPr>
        <p:spPr>
          <a:xfrm flipH="1">
            <a:off x="6094241" y="5702300"/>
            <a:ext cx="650456" cy="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Line"/>
          <p:cNvSpPr/>
          <p:nvPr/>
        </p:nvSpPr>
        <p:spPr>
          <a:xfrm flipH="1">
            <a:off x="4126614" y="4495800"/>
            <a:ext cx="650456" cy="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7" name="Walking"/>
          <p:cNvSpPr/>
          <p:nvPr/>
        </p:nvSpPr>
        <p:spPr>
          <a:xfrm>
            <a:off x="3425964" y="5337912"/>
            <a:ext cx="463272" cy="728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5" h="21600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8" name="Manager"/>
          <p:cNvSpPr txBox="1"/>
          <p:nvPr/>
        </p:nvSpPr>
        <p:spPr>
          <a:xfrm rot="16217531">
            <a:off x="2563317" y="5173069"/>
            <a:ext cx="140116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Manager</a:t>
            </a:r>
          </a:p>
        </p:txBody>
      </p:sp>
      <p:sp>
        <p:nvSpPr>
          <p:cNvPr id="179" name="Line"/>
          <p:cNvSpPr/>
          <p:nvPr/>
        </p:nvSpPr>
        <p:spPr>
          <a:xfrm flipV="1">
            <a:off x="3685696" y="4653109"/>
            <a:ext cx="1" cy="650582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>
            <a:off x="2594322" y="4597400"/>
            <a:ext cx="650457" cy="0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Line"/>
          <p:cNvSpPr/>
          <p:nvPr/>
        </p:nvSpPr>
        <p:spPr>
          <a:xfrm flipH="1">
            <a:off x="3886359" y="4656510"/>
            <a:ext cx="99618" cy="916177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Line"/>
          <p:cNvSpPr/>
          <p:nvPr/>
        </p:nvSpPr>
        <p:spPr>
          <a:xfrm>
            <a:off x="4099265" y="4628636"/>
            <a:ext cx="2645534" cy="264454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Line"/>
          <p:cNvSpPr/>
          <p:nvPr/>
        </p:nvSpPr>
        <p:spPr>
          <a:xfrm flipH="1" flipV="1">
            <a:off x="2906313" y="3408509"/>
            <a:ext cx="3847890" cy="632049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 flipH="1" flipV="1">
            <a:off x="3752004" y="2422567"/>
            <a:ext cx="2977331" cy="1310858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Line"/>
          <p:cNvSpPr/>
          <p:nvPr/>
        </p:nvSpPr>
        <p:spPr>
          <a:xfrm>
            <a:off x="8766212" y="4207612"/>
            <a:ext cx="463273" cy="1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6" name="Line"/>
          <p:cNvSpPr/>
          <p:nvPr/>
        </p:nvSpPr>
        <p:spPr>
          <a:xfrm>
            <a:off x="8766212" y="5112539"/>
            <a:ext cx="463273" cy="1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Line"/>
          <p:cNvSpPr/>
          <p:nvPr/>
        </p:nvSpPr>
        <p:spPr>
          <a:xfrm>
            <a:off x="8766212" y="5567431"/>
            <a:ext cx="463273" cy="1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>
            <a:off x="8766212" y="6018838"/>
            <a:ext cx="463273" cy="1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Line"/>
          <p:cNvSpPr/>
          <p:nvPr/>
        </p:nvSpPr>
        <p:spPr>
          <a:xfrm flipH="1">
            <a:off x="2533679" y="4390001"/>
            <a:ext cx="65045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0" name="Trash"/>
          <p:cNvSpPr txBox="1"/>
          <p:nvPr/>
        </p:nvSpPr>
        <p:spPr>
          <a:xfrm>
            <a:off x="5031588" y="6678270"/>
            <a:ext cx="91043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Trash</a:t>
            </a:r>
          </a:p>
        </p:txBody>
      </p:sp>
      <p:sp>
        <p:nvSpPr>
          <p:cNvPr id="191" name="Line"/>
          <p:cNvSpPr/>
          <p:nvPr/>
        </p:nvSpPr>
        <p:spPr>
          <a:xfrm>
            <a:off x="5564784" y="5846343"/>
            <a:ext cx="1" cy="931189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2" name="Line"/>
          <p:cNvSpPr/>
          <p:nvPr/>
        </p:nvSpPr>
        <p:spPr>
          <a:xfrm>
            <a:off x="8758119" y="4672037"/>
            <a:ext cx="463272" cy="1"/>
          </a:xfrm>
          <a:prstGeom prst="line">
            <a:avLst/>
          </a:prstGeom>
          <a:ln w="76200">
            <a:solidFill>
              <a:srgbClr val="0BD82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55F30-CA2D-5C4C-B681-7D1021D3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18" y="3962399"/>
            <a:ext cx="1829893" cy="19664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ersonal Factory Ecology"/>
          <p:cNvSpPr txBox="1">
            <a:spLocks noGrp="1"/>
          </p:cNvSpPr>
          <p:nvPr>
            <p:ph type="subTitle" sz="quarter" idx="1"/>
          </p:nvPr>
        </p:nvSpPr>
        <p:spPr>
          <a:xfrm>
            <a:off x="838200" y="45085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Personal Factory Ecology</a:t>
            </a:r>
          </a:p>
        </p:txBody>
      </p:sp>
      <p:sp>
        <p:nvSpPr>
          <p:cNvPr id="195" name="Labor"/>
          <p:cNvSpPr txBox="1"/>
          <p:nvPr/>
        </p:nvSpPr>
        <p:spPr>
          <a:xfrm>
            <a:off x="9145390" y="3790859"/>
            <a:ext cx="864770" cy="4363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Labor</a:t>
            </a:r>
          </a:p>
        </p:txBody>
      </p:sp>
      <p:sp>
        <p:nvSpPr>
          <p:cNvPr id="196" name="Arrow"/>
          <p:cNvSpPr/>
          <p:nvPr/>
        </p:nvSpPr>
        <p:spPr>
          <a:xfrm flipH="1">
            <a:off x="8713749" y="3859237"/>
            <a:ext cx="394892" cy="299641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7" name="Personal…"/>
          <p:cNvSpPr/>
          <p:nvPr/>
        </p:nvSpPr>
        <p:spPr>
          <a:xfrm>
            <a:off x="6656349" y="3501057"/>
            <a:ext cx="2058443" cy="2751486"/>
          </a:xfrm>
          <a:prstGeom prst="rect">
            <a:avLst/>
          </a:prstGeom>
          <a:solidFill>
            <a:srgbClr val="C67C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u="sng" dirty="0"/>
          </a:p>
        </p:txBody>
      </p:sp>
      <p:sp>
        <p:nvSpPr>
          <p:cNvPr id="198" name="Time"/>
          <p:cNvSpPr txBox="1"/>
          <p:nvPr/>
        </p:nvSpPr>
        <p:spPr>
          <a:xfrm>
            <a:off x="9162637" y="4261128"/>
            <a:ext cx="83027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Time</a:t>
            </a:r>
          </a:p>
        </p:txBody>
      </p:sp>
      <p:sp>
        <p:nvSpPr>
          <p:cNvPr id="199" name="Space"/>
          <p:cNvSpPr txBox="1"/>
          <p:nvPr/>
        </p:nvSpPr>
        <p:spPr>
          <a:xfrm>
            <a:off x="9205868" y="4692928"/>
            <a:ext cx="102321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Space</a:t>
            </a:r>
          </a:p>
        </p:txBody>
      </p:sp>
      <p:sp>
        <p:nvSpPr>
          <p:cNvPr id="200" name="Energy"/>
          <p:cNvSpPr txBox="1"/>
          <p:nvPr/>
        </p:nvSpPr>
        <p:spPr>
          <a:xfrm>
            <a:off x="9156490" y="5112028"/>
            <a:ext cx="11219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Energy</a:t>
            </a:r>
          </a:p>
        </p:txBody>
      </p:sp>
      <p:sp>
        <p:nvSpPr>
          <p:cNvPr id="201" name="Raw materials"/>
          <p:cNvSpPr txBox="1"/>
          <p:nvPr/>
        </p:nvSpPr>
        <p:spPr>
          <a:xfrm>
            <a:off x="9149361" y="5527255"/>
            <a:ext cx="21899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Raw materials</a:t>
            </a:r>
          </a:p>
        </p:txBody>
      </p:sp>
      <p:sp>
        <p:nvSpPr>
          <p:cNvPr id="202" name="Arrow"/>
          <p:cNvSpPr/>
          <p:nvPr/>
        </p:nvSpPr>
        <p:spPr>
          <a:xfrm flipH="1">
            <a:off x="8741269" y="4341837"/>
            <a:ext cx="394892" cy="299641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Arrow"/>
          <p:cNvSpPr/>
          <p:nvPr/>
        </p:nvSpPr>
        <p:spPr>
          <a:xfrm flipH="1">
            <a:off x="8762884" y="4756059"/>
            <a:ext cx="394892" cy="299642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4" name="Arrow"/>
          <p:cNvSpPr/>
          <p:nvPr/>
        </p:nvSpPr>
        <p:spPr>
          <a:xfrm flipH="1">
            <a:off x="8762884" y="5192737"/>
            <a:ext cx="394892" cy="299641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Arrow"/>
          <p:cNvSpPr/>
          <p:nvPr/>
        </p:nvSpPr>
        <p:spPr>
          <a:xfrm flipH="1">
            <a:off x="8768788" y="5629414"/>
            <a:ext cx="394892" cy="299642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6" name="Design"/>
          <p:cNvSpPr txBox="1"/>
          <p:nvPr/>
        </p:nvSpPr>
        <p:spPr>
          <a:xfrm>
            <a:off x="4827171" y="1762999"/>
            <a:ext cx="11244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Design</a:t>
            </a:r>
          </a:p>
        </p:txBody>
      </p:sp>
      <p:sp>
        <p:nvSpPr>
          <p:cNvPr id="207" name="Build process"/>
          <p:cNvSpPr txBox="1"/>
          <p:nvPr/>
        </p:nvSpPr>
        <p:spPr>
          <a:xfrm>
            <a:off x="6852640" y="1762999"/>
            <a:ext cx="21006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Build process</a:t>
            </a:r>
          </a:p>
        </p:txBody>
      </p:sp>
      <p:sp>
        <p:nvSpPr>
          <p:cNvPr id="208" name="Line"/>
          <p:cNvSpPr/>
          <p:nvPr/>
        </p:nvSpPr>
        <p:spPr>
          <a:xfrm>
            <a:off x="6149614" y="1993528"/>
            <a:ext cx="65045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Line"/>
          <p:cNvSpPr/>
          <p:nvPr/>
        </p:nvSpPr>
        <p:spPr>
          <a:xfrm>
            <a:off x="4015532" y="1993528"/>
            <a:ext cx="650457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Product"/>
          <p:cNvSpPr txBox="1"/>
          <p:nvPr/>
        </p:nvSpPr>
        <p:spPr>
          <a:xfrm>
            <a:off x="4803698" y="4265270"/>
            <a:ext cx="126614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Product</a:t>
            </a:r>
          </a:p>
        </p:txBody>
      </p:sp>
      <p:sp>
        <p:nvSpPr>
          <p:cNvPr id="211" name="Waste"/>
          <p:cNvSpPr txBox="1"/>
          <p:nvPr/>
        </p:nvSpPr>
        <p:spPr>
          <a:xfrm>
            <a:off x="5019852" y="5471770"/>
            <a:ext cx="101163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Waste</a:t>
            </a:r>
          </a:p>
        </p:txBody>
      </p:sp>
      <p:sp>
        <p:nvSpPr>
          <p:cNvPr id="212" name="Designer"/>
          <p:cNvSpPr txBox="1"/>
          <p:nvPr/>
        </p:nvSpPr>
        <p:spPr>
          <a:xfrm rot="16177083">
            <a:off x="2327913" y="2055470"/>
            <a:ext cx="141793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Designer</a:t>
            </a:r>
          </a:p>
        </p:txBody>
      </p:sp>
      <p:sp>
        <p:nvSpPr>
          <p:cNvPr id="213" name="Customer"/>
          <p:cNvSpPr txBox="1"/>
          <p:nvPr/>
        </p:nvSpPr>
        <p:spPr>
          <a:xfrm rot="16182094">
            <a:off x="1126140" y="4366870"/>
            <a:ext cx="154777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Customer</a:t>
            </a:r>
          </a:p>
        </p:txBody>
      </p:sp>
      <p:sp>
        <p:nvSpPr>
          <p:cNvPr id="214" name="Walking"/>
          <p:cNvSpPr/>
          <p:nvPr/>
        </p:nvSpPr>
        <p:spPr>
          <a:xfrm>
            <a:off x="2434622" y="3032611"/>
            <a:ext cx="463272" cy="728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5" h="21600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5" name="Line"/>
          <p:cNvSpPr/>
          <p:nvPr/>
        </p:nvSpPr>
        <p:spPr>
          <a:xfrm flipH="1">
            <a:off x="6094241" y="4539998"/>
            <a:ext cx="65045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Line"/>
          <p:cNvSpPr/>
          <p:nvPr/>
        </p:nvSpPr>
        <p:spPr>
          <a:xfrm flipH="1">
            <a:off x="6094241" y="5702300"/>
            <a:ext cx="650456" cy="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7" name="Line"/>
          <p:cNvSpPr/>
          <p:nvPr/>
        </p:nvSpPr>
        <p:spPr>
          <a:xfrm flipH="1" flipV="1">
            <a:off x="3042714" y="3625254"/>
            <a:ext cx="1734357" cy="870546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8" name="Internet"/>
          <p:cNvSpPr txBox="1"/>
          <p:nvPr/>
        </p:nvSpPr>
        <p:spPr>
          <a:xfrm>
            <a:off x="7058444" y="2632028"/>
            <a:ext cx="125425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Internet</a:t>
            </a:r>
          </a:p>
        </p:txBody>
      </p:sp>
      <p:sp>
        <p:nvSpPr>
          <p:cNvPr id="219" name="Line"/>
          <p:cNvSpPr/>
          <p:nvPr/>
        </p:nvSpPr>
        <p:spPr>
          <a:xfrm flipH="1">
            <a:off x="7679300" y="2127148"/>
            <a:ext cx="4783" cy="650439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7685569" y="3010316"/>
            <a:ext cx="1" cy="557968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7" name="Connection Line"/>
          <p:cNvSpPr/>
          <p:nvPr/>
        </p:nvSpPr>
        <p:spPr>
          <a:xfrm>
            <a:off x="2992915" y="2338435"/>
            <a:ext cx="6613724" cy="14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2" h="16359" extrusionOk="0">
                <a:moveTo>
                  <a:pt x="21239" y="16359"/>
                </a:moveTo>
                <a:cubicBezTo>
                  <a:pt x="21600" y="-3301"/>
                  <a:pt x="14520" y="-5241"/>
                  <a:pt x="0" y="10540"/>
                </a:cubicBezTo>
              </a:path>
            </a:pathLst>
          </a:custGeom>
          <a:ln w="88900">
            <a:solidFill>
              <a:srgbClr val="0A97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28" name="Connection Line"/>
          <p:cNvSpPr/>
          <p:nvPr/>
        </p:nvSpPr>
        <p:spPr>
          <a:xfrm>
            <a:off x="5385725" y="5826241"/>
            <a:ext cx="3993804" cy="824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3" extrusionOk="0">
                <a:moveTo>
                  <a:pt x="21600" y="857"/>
                </a:moveTo>
                <a:cubicBezTo>
                  <a:pt x="17044" y="21600"/>
                  <a:pt x="9844" y="21314"/>
                  <a:pt x="0" y="0"/>
                </a:cubicBezTo>
              </a:path>
            </a:pathLst>
          </a:custGeom>
          <a:ln w="88900">
            <a:solidFill>
              <a:srgbClr val="0B95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23" name="Solar Panel"/>
          <p:cNvSpPr txBox="1"/>
          <p:nvPr/>
        </p:nvSpPr>
        <p:spPr>
          <a:xfrm>
            <a:off x="4276344" y="4931771"/>
            <a:ext cx="176784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Solar Panel</a:t>
            </a:r>
          </a:p>
        </p:txBody>
      </p:sp>
      <p:sp>
        <p:nvSpPr>
          <p:cNvPr id="224" name="Line"/>
          <p:cNvSpPr/>
          <p:nvPr/>
        </p:nvSpPr>
        <p:spPr>
          <a:xfrm flipH="1">
            <a:off x="6094241" y="5154319"/>
            <a:ext cx="65045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9" name="Connection Line"/>
          <p:cNvSpPr/>
          <p:nvPr/>
        </p:nvSpPr>
        <p:spPr>
          <a:xfrm>
            <a:off x="4350130" y="5333324"/>
            <a:ext cx="5540561" cy="243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16201" extrusionOk="0">
                <a:moveTo>
                  <a:pt x="20978" y="0"/>
                </a:moveTo>
                <a:cubicBezTo>
                  <a:pt x="21600" y="21455"/>
                  <a:pt x="14607" y="21600"/>
                  <a:pt x="0" y="435"/>
                </a:cubicBezTo>
              </a:path>
            </a:pathLst>
          </a:custGeom>
          <a:ln w="88900">
            <a:solidFill>
              <a:srgbClr val="128F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30" name="Connection Line"/>
          <p:cNvSpPr/>
          <p:nvPr/>
        </p:nvSpPr>
        <p:spPr>
          <a:xfrm>
            <a:off x="5973233" y="3616859"/>
            <a:ext cx="729133" cy="507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6200" y="0"/>
                </a:moveTo>
                <a:cubicBezTo>
                  <a:pt x="-5356" y="8241"/>
                  <a:pt x="-5400" y="15441"/>
                  <a:pt x="16069" y="2160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12B16-B550-AF46-A49D-79777E8F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911" y="3333750"/>
            <a:ext cx="1826183" cy="25951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rotein Factory Ecology"/>
          <p:cNvSpPr txBox="1">
            <a:spLocks noGrp="1"/>
          </p:cNvSpPr>
          <p:nvPr>
            <p:ph type="subTitle" sz="quarter" idx="1"/>
          </p:nvPr>
        </p:nvSpPr>
        <p:spPr>
          <a:xfrm>
            <a:off x="838200" y="45085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Protein Factory Ecology</a:t>
            </a:r>
          </a:p>
        </p:txBody>
      </p:sp>
      <p:sp>
        <p:nvSpPr>
          <p:cNvPr id="233" name="Labor"/>
          <p:cNvSpPr txBox="1"/>
          <p:nvPr/>
        </p:nvSpPr>
        <p:spPr>
          <a:xfrm>
            <a:off x="9145390" y="3790859"/>
            <a:ext cx="864770" cy="4363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Labor</a:t>
            </a:r>
          </a:p>
        </p:txBody>
      </p:sp>
      <p:sp>
        <p:nvSpPr>
          <p:cNvPr id="234" name="Arrow"/>
          <p:cNvSpPr/>
          <p:nvPr/>
        </p:nvSpPr>
        <p:spPr>
          <a:xfrm flipH="1">
            <a:off x="8713749" y="3859237"/>
            <a:ext cx="394892" cy="299641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5" name="Personal…"/>
          <p:cNvSpPr/>
          <p:nvPr/>
        </p:nvSpPr>
        <p:spPr>
          <a:xfrm>
            <a:off x="6656349" y="3501057"/>
            <a:ext cx="2058443" cy="2751486"/>
          </a:xfrm>
          <a:prstGeom prst="rect">
            <a:avLst/>
          </a:prstGeom>
          <a:solidFill>
            <a:srgbClr val="C67C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Personal </a:t>
            </a:r>
          </a:p>
          <a:p>
            <a:pPr>
              <a:defRPr sz="3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Factory</a:t>
            </a:r>
          </a:p>
        </p:txBody>
      </p:sp>
      <p:sp>
        <p:nvSpPr>
          <p:cNvPr id="236" name="Time"/>
          <p:cNvSpPr txBox="1"/>
          <p:nvPr/>
        </p:nvSpPr>
        <p:spPr>
          <a:xfrm>
            <a:off x="9162637" y="4261128"/>
            <a:ext cx="83027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Time</a:t>
            </a:r>
          </a:p>
        </p:txBody>
      </p:sp>
      <p:sp>
        <p:nvSpPr>
          <p:cNvPr id="237" name="Space"/>
          <p:cNvSpPr txBox="1"/>
          <p:nvPr/>
        </p:nvSpPr>
        <p:spPr>
          <a:xfrm>
            <a:off x="9205868" y="4692928"/>
            <a:ext cx="102321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Space</a:t>
            </a:r>
          </a:p>
        </p:txBody>
      </p:sp>
      <p:sp>
        <p:nvSpPr>
          <p:cNvPr id="238" name="Energy"/>
          <p:cNvSpPr txBox="1"/>
          <p:nvPr/>
        </p:nvSpPr>
        <p:spPr>
          <a:xfrm>
            <a:off x="9156490" y="5092184"/>
            <a:ext cx="11219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Energy</a:t>
            </a:r>
          </a:p>
        </p:txBody>
      </p:sp>
      <p:sp>
        <p:nvSpPr>
          <p:cNvPr id="239" name="Raw materials"/>
          <p:cNvSpPr txBox="1"/>
          <p:nvPr/>
        </p:nvSpPr>
        <p:spPr>
          <a:xfrm>
            <a:off x="9153496" y="5527255"/>
            <a:ext cx="21899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Raw materials</a:t>
            </a:r>
          </a:p>
        </p:txBody>
      </p:sp>
      <p:sp>
        <p:nvSpPr>
          <p:cNvPr id="240" name="Arrow"/>
          <p:cNvSpPr/>
          <p:nvPr/>
        </p:nvSpPr>
        <p:spPr>
          <a:xfrm flipH="1">
            <a:off x="8741269" y="4341837"/>
            <a:ext cx="394892" cy="299641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1" name="Arrow"/>
          <p:cNvSpPr/>
          <p:nvPr/>
        </p:nvSpPr>
        <p:spPr>
          <a:xfrm flipH="1">
            <a:off x="8762884" y="4756059"/>
            <a:ext cx="394892" cy="299642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2" name="Arrow"/>
          <p:cNvSpPr/>
          <p:nvPr/>
        </p:nvSpPr>
        <p:spPr>
          <a:xfrm flipH="1">
            <a:off x="8762884" y="5192737"/>
            <a:ext cx="394892" cy="299641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3" name="Arrow"/>
          <p:cNvSpPr/>
          <p:nvPr/>
        </p:nvSpPr>
        <p:spPr>
          <a:xfrm flipH="1">
            <a:off x="8768788" y="5629414"/>
            <a:ext cx="394892" cy="299642"/>
          </a:xfrm>
          <a:prstGeom prst="rightArrow">
            <a:avLst>
              <a:gd name="adj1" fmla="val 32000"/>
              <a:gd name="adj2" fmla="val 27125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4" name="Design"/>
          <p:cNvSpPr txBox="1"/>
          <p:nvPr/>
        </p:nvSpPr>
        <p:spPr>
          <a:xfrm>
            <a:off x="4827171" y="1762999"/>
            <a:ext cx="11244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Design</a:t>
            </a:r>
          </a:p>
        </p:txBody>
      </p:sp>
      <p:sp>
        <p:nvSpPr>
          <p:cNvPr id="245" name="Build process"/>
          <p:cNvSpPr txBox="1"/>
          <p:nvPr/>
        </p:nvSpPr>
        <p:spPr>
          <a:xfrm>
            <a:off x="6852640" y="1762999"/>
            <a:ext cx="21006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Build process</a:t>
            </a:r>
          </a:p>
        </p:txBody>
      </p:sp>
      <p:sp>
        <p:nvSpPr>
          <p:cNvPr id="246" name="Line"/>
          <p:cNvSpPr/>
          <p:nvPr/>
        </p:nvSpPr>
        <p:spPr>
          <a:xfrm>
            <a:off x="6149614" y="1993528"/>
            <a:ext cx="65045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7" name="Line"/>
          <p:cNvSpPr/>
          <p:nvPr/>
        </p:nvSpPr>
        <p:spPr>
          <a:xfrm>
            <a:off x="4015532" y="1993528"/>
            <a:ext cx="650457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8" name="Product"/>
          <p:cNvSpPr txBox="1"/>
          <p:nvPr/>
        </p:nvSpPr>
        <p:spPr>
          <a:xfrm>
            <a:off x="4803698" y="4265270"/>
            <a:ext cx="126614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Product</a:t>
            </a:r>
          </a:p>
        </p:txBody>
      </p:sp>
      <p:sp>
        <p:nvSpPr>
          <p:cNvPr id="249" name="Waste"/>
          <p:cNvSpPr txBox="1"/>
          <p:nvPr/>
        </p:nvSpPr>
        <p:spPr>
          <a:xfrm>
            <a:off x="5019852" y="5471770"/>
            <a:ext cx="101163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Waste</a:t>
            </a:r>
          </a:p>
        </p:txBody>
      </p:sp>
      <p:sp>
        <p:nvSpPr>
          <p:cNvPr id="250" name="Designer"/>
          <p:cNvSpPr txBox="1"/>
          <p:nvPr/>
        </p:nvSpPr>
        <p:spPr>
          <a:xfrm rot="16177083">
            <a:off x="2327913" y="2055470"/>
            <a:ext cx="141793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Designer</a:t>
            </a:r>
          </a:p>
        </p:txBody>
      </p:sp>
      <p:sp>
        <p:nvSpPr>
          <p:cNvPr id="251" name="Customer"/>
          <p:cNvSpPr txBox="1"/>
          <p:nvPr/>
        </p:nvSpPr>
        <p:spPr>
          <a:xfrm rot="16182094">
            <a:off x="1126140" y="4366870"/>
            <a:ext cx="154777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Customer</a:t>
            </a:r>
          </a:p>
        </p:txBody>
      </p:sp>
      <p:sp>
        <p:nvSpPr>
          <p:cNvPr id="252" name="Walking"/>
          <p:cNvSpPr/>
          <p:nvPr/>
        </p:nvSpPr>
        <p:spPr>
          <a:xfrm>
            <a:off x="2434622" y="3032611"/>
            <a:ext cx="463272" cy="728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5" h="21600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3" name="Line"/>
          <p:cNvSpPr/>
          <p:nvPr/>
        </p:nvSpPr>
        <p:spPr>
          <a:xfrm flipH="1">
            <a:off x="6094241" y="4539998"/>
            <a:ext cx="65045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4" name="Line"/>
          <p:cNvSpPr/>
          <p:nvPr/>
        </p:nvSpPr>
        <p:spPr>
          <a:xfrm flipH="1">
            <a:off x="6094241" y="5702300"/>
            <a:ext cx="650456" cy="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5" name="Line"/>
          <p:cNvSpPr/>
          <p:nvPr/>
        </p:nvSpPr>
        <p:spPr>
          <a:xfrm flipH="1" flipV="1">
            <a:off x="3042714" y="3625254"/>
            <a:ext cx="1734357" cy="870546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Internet"/>
          <p:cNvSpPr txBox="1"/>
          <p:nvPr/>
        </p:nvSpPr>
        <p:spPr>
          <a:xfrm>
            <a:off x="7058444" y="2632028"/>
            <a:ext cx="125425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Internet</a:t>
            </a:r>
          </a:p>
        </p:txBody>
      </p:sp>
      <p:sp>
        <p:nvSpPr>
          <p:cNvPr id="257" name="Line"/>
          <p:cNvSpPr/>
          <p:nvPr/>
        </p:nvSpPr>
        <p:spPr>
          <a:xfrm flipH="1">
            <a:off x="7679300" y="2127148"/>
            <a:ext cx="4783" cy="650439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8" name="Line"/>
          <p:cNvSpPr/>
          <p:nvPr/>
        </p:nvSpPr>
        <p:spPr>
          <a:xfrm>
            <a:off x="7685569" y="3010316"/>
            <a:ext cx="1" cy="557968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9" name="Connection Line"/>
          <p:cNvSpPr/>
          <p:nvPr/>
        </p:nvSpPr>
        <p:spPr>
          <a:xfrm>
            <a:off x="2992915" y="2338435"/>
            <a:ext cx="6613724" cy="14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2" h="16359" extrusionOk="0">
                <a:moveTo>
                  <a:pt x="21239" y="16359"/>
                </a:moveTo>
                <a:cubicBezTo>
                  <a:pt x="21600" y="-3301"/>
                  <a:pt x="14520" y="-5241"/>
                  <a:pt x="0" y="10540"/>
                </a:cubicBezTo>
              </a:path>
            </a:pathLst>
          </a:custGeom>
          <a:ln w="88900">
            <a:solidFill>
              <a:srgbClr val="0A97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80" name="Connection Line"/>
          <p:cNvSpPr/>
          <p:nvPr/>
        </p:nvSpPr>
        <p:spPr>
          <a:xfrm>
            <a:off x="5385725" y="5826241"/>
            <a:ext cx="3993804" cy="824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3" extrusionOk="0">
                <a:moveTo>
                  <a:pt x="21600" y="857"/>
                </a:moveTo>
                <a:cubicBezTo>
                  <a:pt x="17044" y="21600"/>
                  <a:pt x="9844" y="21314"/>
                  <a:pt x="0" y="0"/>
                </a:cubicBezTo>
              </a:path>
            </a:pathLst>
          </a:custGeom>
          <a:ln w="88900">
            <a:solidFill>
              <a:srgbClr val="0B95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61" name="Solar Panel"/>
          <p:cNvSpPr txBox="1"/>
          <p:nvPr/>
        </p:nvSpPr>
        <p:spPr>
          <a:xfrm>
            <a:off x="4276344" y="4931771"/>
            <a:ext cx="176784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Solar Panel</a:t>
            </a:r>
          </a:p>
        </p:txBody>
      </p:sp>
      <p:sp>
        <p:nvSpPr>
          <p:cNvPr id="262" name="Line"/>
          <p:cNvSpPr/>
          <p:nvPr/>
        </p:nvSpPr>
        <p:spPr>
          <a:xfrm flipH="1">
            <a:off x="6094241" y="5154319"/>
            <a:ext cx="65045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1" name="Connection Line"/>
          <p:cNvSpPr/>
          <p:nvPr/>
        </p:nvSpPr>
        <p:spPr>
          <a:xfrm>
            <a:off x="4350130" y="5333324"/>
            <a:ext cx="5540561" cy="243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16201" extrusionOk="0">
                <a:moveTo>
                  <a:pt x="20978" y="0"/>
                </a:moveTo>
                <a:cubicBezTo>
                  <a:pt x="21600" y="21455"/>
                  <a:pt x="14607" y="21600"/>
                  <a:pt x="0" y="435"/>
                </a:cubicBezTo>
              </a:path>
            </a:pathLst>
          </a:custGeom>
          <a:ln w="88900">
            <a:solidFill>
              <a:srgbClr val="128F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82" name="Connection Line"/>
          <p:cNvSpPr/>
          <p:nvPr/>
        </p:nvSpPr>
        <p:spPr>
          <a:xfrm>
            <a:off x="5973233" y="3616859"/>
            <a:ext cx="729133" cy="507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6200" y="0"/>
                </a:moveTo>
                <a:cubicBezTo>
                  <a:pt x="-5356" y="8241"/>
                  <a:pt x="-5400" y="15441"/>
                  <a:pt x="16069" y="2160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65" name="Evolution"/>
          <p:cNvSpPr txBox="1"/>
          <p:nvPr/>
        </p:nvSpPr>
        <p:spPr>
          <a:xfrm rot="16212581">
            <a:off x="1931842" y="2032954"/>
            <a:ext cx="146883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7307FE"/>
                </a:solidFill>
              </a:defRPr>
            </a:lvl1pPr>
          </a:lstStyle>
          <a:p>
            <a:r>
              <a:t>Evolution</a:t>
            </a:r>
          </a:p>
        </p:txBody>
      </p:sp>
      <p:sp>
        <p:nvSpPr>
          <p:cNvPr id="266" name="DNA"/>
          <p:cNvSpPr txBox="1"/>
          <p:nvPr/>
        </p:nvSpPr>
        <p:spPr>
          <a:xfrm>
            <a:off x="5001974" y="1514930"/>
            <a:ext cx="77480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504FF"/>
                </a:solidFill>
              </a:defRPr>
            </a:lvl1pPr>
          </a:lstStyle>
          <a:p>
            <a:r>
              <a:t>DNA</a:t>
            </a:r>
          </a:p>
        </p:txBody>
      </p:sp>
      <p:sp>
        <p:nvSpPr>
          <p:cNvPr id="267" name="RNA"/>
          <p:cNvSpPr txBox="1"/>
          <p:nvPr/>
        </p:nvSpPr>
        <p:spPr>
          <a:xfrm>
            <a:off x="7301065" y="1433032"/>
            <a:ext cx="76901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A08FF"/>
                </a:solidFill>
              </a:defRPr>
            </a:lvl1pPr>
          </a:lstStyle>
          <a:p>
            <a:r>
              <a:t>RNA</a:t>
            </a:r>
          </a:p>
        </p:txBody>
      </p:sp>
      <p:sp>
        <p:nvSpPr>
          <p:cNvPr id="268" name="Cytoplasm"/>
          <p:cNvSpPr txBox="1"/>
          <p:nvPr/>
        </p:nvSpPr>
        <p:spPr>
          <a:xfrm>
            <a:off x="7712916" y="2386657"/>
            <a:ext cx="167152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305FF"/>
                </a:solidFill>
              </a:defRPr>
            </a:lvl1pPr>
          </a:lstStyle>
          <a:p>
            <a:r>
              <a:t>Cytoplasm</a:t>
            </a:r>
          </a:p>
        </p:txBody>
      </p:sp>
      <p:sp>
        <p:nvSpPr>
          <p:cNvPr id="269" name="Food"/>
          <p:cNvSpPr txBox="1"/>
          <p:nvPr/>
        </p:nvSpPr>
        <p:spPr>
          <a:xfrm>
            <a:off x="3294227" y="7699519"/>
            <a:ext cx="8537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D04FF"/>
                </a:solidFill>
              </a:defRPr>
            </a:lvl1pPr>
          </a:lstStyle>
          <a:p>
            <a:r>
              <a:t>Food</a:t>
            </a:r>
          </a:p>
        </p:txBody>
      </p:sp>
      <p:sp>
        <p:nvSpPr>
          <p:cNvPr id="270" name="Protein"/>
          <p:cNvSpPr txBox="1"/>
          <p:nvPr/>
        </p:nvSpPr>
        <p:spPr>
          <a:xfrm>
            <a:off x="4667067" y="3993758"/>
            <a:ext cx="11585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D04FF"/>
                </a:solidFill>
              </a:defRPr>
            </a:lvl1pPr>
          </a:lstStyle>
          <a:p>
            <a:r>
              <a:t>Protein</a:t>
            </a:r>
          </a:p>
        </p:txBody>
      </p:sp>
      <p:sp>
        <p:nvSpPr>
          <p:cNvPr id="271" name="ATP"/>
          <p:cNvSpPr txBox="1"/>
          <p:nvPr/>
        </p:nvSpPr>
        <p:spPr>
          <a:xfrm>
            <a:off x="6077178" y="7331215"/>
            <a:ext cx="68458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6905FF"/>
                </a:solidFill>
              </a:defRPr>
            </a:lvl1pPr>
          </a:lstStyle>
          <a:p>
            <a:r>
              <a:t>ATP</a:t>
            </a:r>
          </a:p>
        </p:txBody>
      </p:sp>
      <p:sp>
        <p:nvSpPr>
          <p:cNvPr id="272" name="Amino Acids"/>
          <p:cNvSpPr txBox="1"/>
          <p:nvPr/>
        </p:nvSpPr>
        <p:spPr>
          <a:xfrm>
            <a:off x="6074920" y="8139850"/>
            <a:ext cx="19418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C04FF"/>
                </a:solidFill>
              </a:defRPr>
            </a:lvl1pPr>
          </a:lstStyle>
          <a:p>
            <a:r>
              <a:t>Amino Acids</a:t>
            </a:r>
          </a:p>
        </p:txBody>
      </p:sp>
      <p:sp>
        <p:nvSpPr>
          <p:cNvPr id="283" name="Connection Line"/>
          <p:cNvSpPr/>
          <p:nvPr/>
        </p:nvSpPr>
        <p:spPr>
          <a:xfrm>
            <a:off x="4134494" y="7553599"/>
            <a:ext cx="1942685" cy="40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98" extrusionOk="0">
                <a:moveTo>
                  <a:pt x="21600" y="56"/>
                </a:moveTo>
                <a:cubicBezTo>
                  <a:pt x="7386" y="-702"/>
                  <a:pt x="186" y="6245"/>
                  <a:pt x="0" y="20898"/>
                </a:cubicBezTo>
              </a:path>
            </a:pathLst>
          </a:custGeom>
          <a:ln w="76200">
            <a:solidFill>
              <a:srgbClr val="5805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84" name="Connection Line"/>
          <p:cNvSpPr/>
          <p:nvPr/>
        </p:nvSpPr>
        <p:spPr>
          <a:xfrm>
            <a:off x="4147983" y="8109611"/>
            <a:ext cx="1816852" cy="260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05" extrusionOk="0">
                <a:moveTo>
                  <a:pt x="21600" y="13499"/>
                </a:moveTo>
                <a:cubicBezTo>
                  <a:pt x="15332" y="21600"/>
                  <a:pt x="8132" y="17100"/>
                  <a:pt x="0" y="0"/>
                </a:cubicBezTo>
              </a:path>
            </a:pathLst>
          </a:custGeom>
          <a:ln w="63500">
            <a:solidFill>
              <a:srgbClr val="5109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85" name="Connection Line"/>
          <p:cNvSpPr/>
          <p:nvPr/>
        </p:nvSpPr>
        <p:spPr>
          <a:xfrm>
            <a:off x="7020466" y="5553320"/>
            <a:ext cx="2603451" cy="1806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7553" y="13215"/>
                  <a:pt x="10353" y="20415"/>
                  <a:pt x="0" y="21600"/>
                </a:cubicBezTo>
              </a:path>
            </a:pathLst>
          </a:custGeom>
          <a:ln w="63500">
            <a:solidFill>
              <a:srgbClr val="5B04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86" name="Connection Line"/>
          <p:cNvSpPr/>
          <p:nvPr/>
        </p:nvSpPr>
        <p:spPr>
          <a:xfrm>
            <a:off x="8101025" y="5988324"/>
            <a:ext cx="2204309" cy="2349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0" h="21600" extrusionOk="0">
                <a:moveTo>
                  <a:pt x="20393" y="0"/>
                </a:moveTo>
                <a:cubicBezTo>
                  <a:pt x="21600" y="9497"/>
                  <a:pt x="14802" y="16697"/>
                  <a:pt x="0" y="21600"/>
                </a:cubicBezTo>
              </a:path>
            </a:pathLst>
          </a:custGeom>
          <a:ln w="63500">
            <a:solidFill>
              <a:srgbClr val="520AFF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77" name="Ribosome"/>
          <p:cNvSpPr txBox="1"/>
          <p:nvPr/>
        </p:nvSpPr>
        <p:spPr>
          <a:xfrm>
            <a:off x="6807453" y="3995123"/>
            <a:ext cx="15864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608FF"/>
                </a:solidFill>
              </a:defRPr>
            </a:lvl1pPr>
          </a:lstStyle>
          <a:p>
            <a:r>
              <a:t>Ribosome</a:t>
            </a:r>
          </a:p>
        </p:txBody>
      </p:sp>
      <p:sp>
        <p:nvSpPr>
          <p:cNvPr id="278" name="Chemistry"/>
          <p:cNvSpPr txBox="1"/>
          <p:nvPr/>
        </p:nvSpPr>
        <p:spPr>
          <a:xfrm>
            <a:off x="9095692" y="3374752"/>
            <a:ext cx="15983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6809FF"/>
                </a:solidFill>
              </a:defRPr>
            </a:lvl1pPr>
          </a:lstStyle>
          <a:p>
            <a:r>
              <a:t>Chemistry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ersonal Factory"/>
          <p:cNvSpPr txBox="1">
            <a:spLocks noGrp="1"/>
          </p:cNvSpPr>
          <p:nvPr>
            <p:ph type="title"/>
          </p:nvPr>
        </p:nvSpPr>
        <p:spPr>
          <a:xfrm>
            <a:off x="2437755" y="157956"/>
            <a:ext cx="7239645" cy="1175544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r>
              <a:t>Personal Factory</a:t>
            </a:r>
          </a:p>
        </p:txBody>
      </p:sp>
      <p:sp>
        <p:nvSpPr>
          <p:cNvPr id="289" name="Additive…"/>
          <p:cNvSpPr txBox="1">
            <a:spLocks noGrp="1"/>
          </p:cNvSpPr>
          <p:nvPr>
            <p:ph type="body" sz="half" idx="1"/>
          </p:nvPr>
        </p:nvSpPr>
        <p:spPr>
          <a:xfrm>
            <a:off x="6019800" y="2615703"/>
            <a:ext cx="4622900" cy="5639297"/>
          </a:xfrm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3400"/>
              </a:spcBef>
              <a:defRPr sz="2656"/>
            </a:pPr>
            <a:r>
              <a:t>Additive</a:t>
            </a:r>
          </a:p>
          <a:p>
            <a:pPr marL="368934" indent="-368934" defTabSz="484886">
              <a:spcBef>
                <a:spcPts val="3400"/>
              </a:spcBef>
              <a:defRPr sz="2656"/>
            </a:pPr>
            <a:r>
              <a:t>Subtractive (drills, laser)</a:t>
            </a:r>
          </a:p>
          <a:p>
            <a:pPr marL="368934" indent="-368934" defTabSz="484886">
              <a:spcBef>
                <a:spcPts val="3400"/>
              </a:spcBef>
              <a:defRPr sz="2656"/>
            </a:pPr>
            <a:r>
              <a:t>Folding (origami)</a:t>
            </a:r>
          </a:p>
          <a:p>
            <a:pPr marL="368934" indent="-368934" defTabSz="484886">
              <a:spcBef>
                <a:spcPts val="3400"/>
              </a:spcBef>
              <a:defRPr sz="2656"/>
            </a:pPr>
            <a:r>
              <a:t>Casting</a:t>
            </a:r>
          </a:p>
          <a:p>
            <a:pPr marL="368934" indent="-368934" defTabSz="484886">
              <a:spcBef>
                <a:spcPts val="3400"/>
              </a:spcBef>
              <a:defRPr sz="2656"/>
            </a:pPr>
            <a:r>
              <a:t>Assembly (pick and place)</a:t>
            </a:r>
          </a:p>
          <a:p>
            <a:pPr marL="368934" indent="-368934" defTabSz="484886">
              <a:spcBef>
                <a:spcPts val="3400"/>
              </a:spcBef>
              <a:defRPr sz="2656"/>
            </a:pPr>
            <a:r>
              <a:t>Growing</a:t>
            </a:r>
          </a:p>
          <a:p>
            <a:pPr marL="368934" indent="-368934" defTabSz="484886">
              <a:spcBef>
                <a:spcPts val="3400"/>
              </a:spcBef>
              <a:defRPr sz="2656"/>
            </a:pPr>
            <a:r>
              <a:t>Chemistry/Biotech</a:t>
            </a:r>
          </a:p>
        </p:txBody>
      </p:sp>
      <p:sp>
        <p:nvSpPr>
          <p:cNvPr id="290" name="Materials"/>
          <p:cNvSpPr txBox="1"/>
          <p:nvPr/>
        </p:nvSpPr>
        <p:spPr>
          <a:xfrm>
            <a:off x="1643684" y="2055222"/>
            <a:ext cx="14624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Materials</a:t>
            </a:r>
          </a:p>
        </p:txBody>
      </p:sp>
      <p:sp>
        <p:nvSpPr>
          <p:cNvPr id="291" name="Processes"/>
          <p:cNvSpPr txBox="1"/>
          <p:nvPr/>
        </p:nvSpPr>
        <p:spPr>
          <a:xfrm>
            <a:off x="6930593" y="2055222"/>
            <a:ext cx="16328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Processes</a:t>
            </a:r>
          </a:p>
        </p:txBody>
      </p:sp>
      <p:sp>
        <p:nvSpPr>
          <p:cNvPr id="292" name="Advanced 3D Printer with more:"/>
          <p:cNvSpPr txBox="1"/>
          <p:nvPr/>
        </p:nvSpPr>
        <p:spPr>
          <a:xfrm>
            <a:off x="2871660" y="1243591"/>
            <a:ext cx="5686680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r>
              <a:t>Advanced 3D Printer with more:</a:t>
            </a:r>
          </a:p>
        </p:txBody>
      </p:sp>
      <p:sp>
        <p:nvSpPr>
          <p:cNvPr id="293" name="Plastic…"/>
          <p:cNvSpPr txBox="1"/>
          <p:nvPr/>
        </p:nvSpPr>
        <p:spPr>
          <a:xfrm>
            <a:off x="1054100" y="2615703"/>
            <a:ext cx="4622900" cy="563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68934" indent="-368934" algn="l" defTabSz="484886">
              <a:spcBef>
                <a:spcPts val="3400"/>
              </a:spcBef>
              <a:buSzPct val="145000"/>
              <a:buChar char="•"/>
              <a:defRPr sz="2656" b="0"/>
            </a:pPr>
            <a:r>
              <a:t>Plastic</a:t>
            </a:r>
          </a:p>
          <a:p>
            <a:pPr marL="368934" indent="-368934" algn="l" defTabSz="484886">
              <a:spcBef>
                <a:spcPts val="3400"/>
              </a:spcBef>
              <a:buSzPct val="145000"/>
              <a:buChar char="•"/>
              <a:defRPr sz="2656" b="0"/>
            </a:pPr>
            <a:r>
              <a:t>Metal</a:t>
            </a:r>
          </a:p>
          <a:p>
            <a:pPr marL="368934" indent="-368934" algn="l" defTabSz="484886">
              <a:spcBef>
                <a:spcPts val="3400"/>
              </a:spcBef>
              <a:buSzPct val="145000"/>
              <a:buChar char="•"/>
              <a:defRPr sz="2656" b="0"/>
            </a:pPr>
            <a:r>
              <a:t>Ceramics, Glass</a:t>
            </a:r>
          </a:p>
          <a:p>
            <a:pPr marL="368934" indent="-368934" algn="l" defTabSz="484886">
              <a:spcBef>
                <a:spcPts val="3400"/>
              </a:spcBef>
              <a:buSzPct val="145000"/>
              <a:buChar char="•"/>
              <a:defRPr sz="2656" b="0"/>
            </a:pPr>
            <a:r>
              <a:t>Liquid</a:t>
            </a:r>
          </a:p>
          <a:p>
            <a:pPr marL="368934" indent="-368934" algn="l" defTabSz="484886">
              <a:spcBef>
                <a:spcPts val="3400"/>
              </a:spcBef>
              <a:buSzPct val="145000"/>
              <a:buChar char="•"/>
              <a:defRPr sz="2656" b="0"/>
            </a:pPr>
            <a:r>
              <a:t>Gels/soft material</a:t>
            </a:r>
          </a:p>
          <a:p>
            <a:pPr marL="368934" indent="-368934" algn="l" defTabSz="484886">
              <a:spcBef>
                <a:spcPts val="3400"/>
              </a:spcBef>
              <a:buSzPct val="145000"/>
              <a:buChar char="•"/>
              <a:defRPr sz="2656" b="0"/>
            </a:pPr>
            <a:r>
              <a:t>Electronics</a:t>
            </a:r>
          </a:p>
          <a:p>
            <a:pPr marL="368934" indent="-368934" algn="l" defTabSz="484886">
              <a:spcBef>
                <a:spcPts val="3400"/>
              </a:spcBef>
              <a:buSzPct val="145000"/>
              <a:buChar char="•"/>
              <a:defRPr sz="2656" b="0"/>
            </a:pPr>
            <a:r>
              <a:t>Cloth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Dexter Development Environment…"/>
          <p:cNvSpPr txBox="1">
            <a:spLocks noGrp="1"/>
          </p:cNvSpPr>
          <p:nvPr>
            <p:ph type="title"/>
          </p:nvPr>
        </p:nvSpPr>
        <p:spPr>
          <a:xfrm>
            <a:off x="0" y="254000"/>
            <a:ext cx="11099800" cy="1135410"/>
          </a:xfrm>
          <a:prstGeom prst="rect">
            <a:avLst/>
          </a:prstGeom>
        </p:spPr>
        <p:txBody>
          <a:bodyPr/>
          <a:lstStyle/>
          <a:p>
            <a:pPr defTabSz="508254">
              <a:defRPr sz="3306"/>
            </a:pPr>
            <a:r>
              <a:t>Dexter Development Environment</a:t>
            </a:r>
          </a:p>
          <a:p>
            <a:pPr defTabSz="508254">
              <a:defRPr sz="3306"/>
            </a:pPr>
            <a:r>
              <a:t>for programming robots.</a:t>
            </a:r>
          </a:p>
        </p:txBody>
      </p:sp>
      <p:sp>
        <p:nvSpPr>
          <p:cNvPr id="296" name="Body"/>
          <p:cNvSpPr txBox="1">
            <a:spLocks noGrp="1"/>
          </p:cNvSpPr>
          <p:nvPr>
            <p:ph type="body" idx="1"/>
          </p:nvPr>
        </p:nvSpPr>
        <p:spPr>
          <a:xfrm>
            <a:off x="419100" y="13970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177800" indent="-177800" defTabSz="233679">
              <a:spcBef>
                <a:spcPts val="1600"/>
              </a:spcBef>
              <a:defRPr sz="1280"/>
            </a:pPr>
            <a:endParaRPr/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1397000"/>
            <a:ext cx="10996219" cy="6184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282</Words>
  <Application>Microsoft Macintosh PowerPoint</Application>
  <PresentationFormat>Custom</PresentationFormat>
  <Paragraphs>133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Factory</vt:lpstr>
      <vt:lpstr>Dexter Development Environment for programming robots.</vt:lpstr>
      <vt:lpstr>Personal Rapid Transit   </vt:lpstr>
      <vt:lpstr>Government Types</vt:lpstr>
      <vt:lpstr>Reasonocracy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Henry Lieberman</cp:lastModifiedBy>
  <cp:revision>4</cp:revision>
  <dcterms:modified xsi:type="dcterms:W3CDTF">2020-11-05T16:06:12Z</dcterms:modified>
</cp:coreProperties>
</file>