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30"/>
  </p:notesMasterIdLst>
  <p:handoutMasterIdLst>
    <p:handoutMasterId r:id="rId31"/>
  </p:handoutMasterIdLst>
  <p:sldIdLst>
    <p:sldId id="256" r:id="rId2"/>
    <p:sldId id="320" r:id="rId3"/>
    <p:sldId id="321" r:id="rId4"/>
    <p:sldId id="295" r:id="rId5"/>
    <p:sldId id="323" r:id="rId6"/>
    <p:sldId id="325" r:id="rId7"/>
    <p:sldId id="324" r:id="rId8"/>
    <p:sldId id="264" r:id="rId9"/>
    <p:sldId id="263" r:id="rId10"/>
    <p:sldId id="317" r:id="rId11"/>
    <p:sldId id="318" r:id="rId12"/>
    <p:sldId id="297" r:id="rId13"/>
    <p:sldId id="286" r:id="rId14"/>
    <p:sldId id="287" r:id="rId15"/>
    <p:sldId id="288" r:id="rId16"/>
    <p:sldId id="289" r:id="rId17"/>
    <p:sldId id="290" r:id="rId18"/>
    <p:sldId id="291" r:id="rId19"/>
    <p:sldId id="299" r:id="rId20"/>
    <p:sldId id="292" r:id="rId21"/>
    <p:sldId id="300" r:id="rId22"/>
    <p:sldId id="302" r:id="rId23"/>
    <p:sldId id="305" r:id="rId24"/>
    <p:sldId id="306" r:id="rId25"/>
    <p:sldId id="307" r:id="rId26"/>
    <p:sldId id="293" r:id="rId27"/>
    <p:sldId id="281" r:id="rId28"/>
    <p:sldId id="326"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29"/>
    <p:restoredTop sz="86352"/>
  </p:normalViewPr>
  <p:slideViewPr>
    <p:cSldViewPr snapToGrid="0" snapToObjects="1">
      <p:cViewPr varScale="1">
        <p:scale>
          <a:sx n="112" d="100"/>
          <a:sy n="112" d="100"/>
        </p:scale>
        <p:origin x="496" y="192"/>
      </p:cViewPr>
      <p:guideLst/>
    </p:cSldViewPr>
  </p:slideViewPr>
  <p:outlineViewPr>
    <p:cViewPr>
      <p:scale>
        <a:sx n="33" d="100"/>
        <a:sy n="33" d="100"/>
      </p:scale>
      <p:origin x="0" y="-23648"/>
    </p:cViewPr>
  </p:outlineViewPr>
  <p:notesTextViewPr>
    <p:cViewPr>
      <p:scale>
        <a:sx n="100" d="100"/>
        <a:sy n="100" d="100"/>
      </p:scale>
      <p:origin x="0" y="0"/>
    </p:cViewPr>
  </p:notesTextViewPr>
  <p:sorterViewPr>
    <p:cViewPr>
      <p:scale>
        <a:sx n="131" d="100"/>
        <a:sy n="131" d="100"/>
      </p:scale>
      <p:origin x="0" y="0"/>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F1E6AE-02E4-EC49-B84F-EF25F9912C52}" type="datetimeFigureOut">
              <a:rPr lang="en-US" smtClean="0"/>
              <a:t>9/9/20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25659C-2BD0-F649-BF13-0656FBE3FA74}" type="slidenum">
              <a:rPr lang="en-US" smtClean="0"/>
              <a:t>‹#›</a:t>
            </a:fld>
            <a:endParaRPr lang="en-US"/>
          </a:p>
        </p:txBody>
      </p:sp>
    </p:spTree>
    <p:extLst>
      <p:ext uri="{BB962C8B-B14F-4D97-AF65-F5344CB8AC3E}">
        <p14:creationId xmlns:p14="http://schemas.microsoft.com/office/powerpoint/2010/main" val="1055521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AB99D-0116-444D-9657-9C89E5739838}" type="datetimeFigureOut">
              <a:rPr lang="en-US" smtClean="0"/>
              <a:t>9/9/20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E6E63-4EBA-3B46-8AEC-473342FF3B8D}" type="slidenum">
              <a:rPr lang="en-US" smtClean="0"/>
              <a:t>‹#›</a:t>
            </a:fld>
            <a:endParaRPr lang="en-US"/>
          </a:p>
        </p:txBody>
      </p:sp>
    </p:spTree>
    <p:extLst>
      <p:ext uri="{BB962C8B-B14F-4D97-AF65-F5344CB8AC3E}">
        <p14:creationId xmlns:p14="http://schemas.microsoft.com/office/powerpoint/2010/main" val="136237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 want to thank Josh van Zak and Edna Bravo for yesterday’s talks. I couldn’t imagine a better lead-in to our talk today.</a:t>
            </a:r>
          </a:p>
          <a:p>
            <a:endParaRPr lang="en-US" sz="1000" dirty="0"/>
          </a:p>
          <a:p>
            <a:r>
              <a:rPr lang="en-US" sz="1000" dirty="0"/>
              <a:t>As a kid in NY, every year we took a field trip to the UN. This is a fulfillment of a dream for me. </a:t>
            </a:r>
          </a:p>
          <a:p>
            <a:endParaRPr lang="en-US" sz="1000" dirty="0"/>
          </a:p>
          <a:p>
            <a:r>
              <a:rPr lang="en-US" dirty="0"/>
              <a:t>I’ll start out with a diplomatic success story. It’s about two national leaders that successfully negotiated a peace treaty. </a:t>
            </a:r>
          </a:p>
        </p:txBody>
      </p:sp>
      <p:sp>
        <p:nvSpPr>
          <p:cNvPr id="4" name="Slide Number Placeholder 3"/>
          <p:cNvSpPr>
            <a:spLocks noGrp="1"/>
          </p:cNvSpPr>
          <p:nvPr>
            <p:ph type="sldNum" sz="quarter" idx="10"/>
          </p:nvPr>
        </p:nvSpPr>
        <p:spPr/>
        <p:txBody>
          <a:bodyPr/>
          <a:lstStyle/>
          <a:p>
            <a:fld id="{3CAE6E63-4EBA-3B46-8AEC-473342FF3B8D}" type="slidenum">
              <a:rPr lang="en-US" smtClean="0"/>
              <a:t>1</a:t>
            </a:fld>
            <a:endParaRPr lang="en-US"/>
          </a:p>
        </p:txBody>
      </p:sp>
    </p:spTree>
    <p:extLst>
      <p:ext uri="{BB962C8B-B14F-4D97-AF65-F5344CB8AC3E}">
        <p14:creationId xmlns:p14="http://schemas.microsoft.com/office/powerpoint/2010/main" val="1998400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E6E63-4EBA-3B46-8AEC-473342FF3B8D}" type="slidenum">
              <a:rPr lang="en-US" smtClean="0"/>
              <a:t>18</a:t>
            </a:fld>
            <a:endParaRPr lang="en-US"/>
          </a:p>
        </p:txBody>
      </p:sp>
    </p:spTree>
    <p:extLst>
      <p:ext uri="{BB962C8B-B14F-4D97-AF65-F5344CB8AC3E}">
        <p14:creationId xmlns:p14="http://schemas.microsoft.com/office/powerpoint/2010/main" val="975852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AE6E63-4EBA-3B46-8AEC-473342FF3B8D}" type="slidenum">
              <a:rPr lang="en-US" smtClean="0"/>
              <a:t>22</a:t>
            </a:fld>
            <a:endParaRPr lang="en-US"/>
          </a:p>
        </p:txBody>
      </p:sp>
    </p:spTree>
    <p:extLst>
      <p:ext uri="{BB962C8B-B14F-4D97-AF65-F5344CB8AC3E}">
        <p14:creationId xmlns:p14="http://schemas.microsoft.com/office/powerpoint/2010/main" val="3245631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AE6E63-4EBA-3B46-8AEC-473342FF3B8D}" type="slidenum">
              <a:rPr lang="en-US" smtClean="0"/>
              <a:t>23</a:t>
            </a:fld>
            <a:endParaRPr lang="en-US"/>
          </a:p>
        </p:txBody>
      </p:sp>
    </p:spTree>
    <p:extLst>
      <p:ext uri="{BB962C8B-B14F-4D97-AF65-F5344CB8AC3E}">
        <p14:creationId xmlns:p14="http://schemas.microsoft.com/office/powerpoint/2010/main" val="950350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it was about 1750. You saw it all coming, but it was hard to convince people….</a:t>
            </a:r>
          </a:p>
          <a:p>
            <a:endParaRPr lang="en-US" dirty="0"/>
          </a:p>
          <a:p>
            <a:r>
              <a:rPr lang="en-US" dirty="0"/>
              <a:t> </a:t>
            </a:r>
          </a:p>
        </p:txBody>
      </p:sp>
      <p:sp>
        <p:nvSpPr>
          <p:cNvPr id="4" name="Slide Number Placeholder 3"/>
          <p:cNvSpPr>
            <a:spLocks noGrp="1"/>
          </p:cNvSpPr>
          <p:nvPr>
            <p:ph type="sldNum" sz="quarter" idx="5"/>
          </p:nvPr>
        </p:nvSpPr>
        <p:spPr/>
        <p:txBody>
          <a:bodyPr/>
          <a:lstStyle/>
          <a:p>
            <a:fld id="{3CAE6E63-4EBA-3B46-8AEC-473342FF3B8D}" type="slidenum">
              <a:rPr lang="en-US" smtClean="0"/>
              <a:t>24</a:t>
            </a:fld>
            <a:endParaRPr lang="en-US"/>
          </a:p>
        </p:txBody>
      </p:sp>
    </p:spTree>
    <p:extLst>
      <p:ext uri="{BB962C8B-B14F-4D97-AF65-F5344CB8AC3E}">
        <p14:creationId xmlns:p14="http://schemas.microsoft.com/office/powerpoint/2010/main" val="404787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AE6E63-4EBA-3B46-8AEC-473342FF3B8D}" type="slidenum">
              <a:rPr lang="en-US" smtClean="0"/>
              <a:t>25</a:t>
            </a:fld>
            <a:endParaRPr lang="en-US"/>
          </a:p>
        </p:txBody>
      </p:sp>
    </p:spTree>
    <p:extLst>
      <p:ext uri="{BB962C8B-B14F-4D97-AF65-F5344CB8AC3E}">
        <p14:creationId xmlns:p14="http://schemas.microsoft.com/office/powerpoint/2010/main" val="1159037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E6E63-4EBA-3B46-8AEC-473342FF3B8D}" type="slidenum">
              <a:rPr lang="en-US" smtClean="0"/>
              <a:t>26</a:t>
            </a:fld>
            <a:endParaRPr lang="en-US"/>
          </a:p>
        </p:txBody>
      </p:sp>
    </p:spTree>
    <p:extLst>
      <p:ext uri="{BB962C8B-B14F-4D97-AF65-F5344CB8AC3E}">
        <p14:creationId xmlns:p14="http://schemas.microsoft.com/office/powerpoint/2010/main" val="1400269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this is a special group, we would like to make a gift to you of the book.</a:t>
            </a:r>
          </a:p>
          <a:p>
            <a:r>
              <a:rPr lang="en-US" dirty="0"/>
              <a:t>Coupon code: </a:t>
            </a:r>
            <a:r>
              <a:rPr lang="en-US" dirty="0" err="1"/>
              <a:t>Makerism</a:t>
            </a:r>
            <a:endParaRPr lang="en-US" dirty="0"/>
          </a:p>
          <a:p>
            <a:endParaRPr lang="en-US" dirty="0"/>
          </a:p>
          <a:p>
            <a:r>
              <a:rPr lang="en-US" dirty="0"/>
              <a:t>We are teaching a course in the fall at MIT starting in September. </a:t>
            </a:r>
          </a:p>
          <a:p>
            <a:r>
              <a:rPr lang="en-US" dirty="0"/>
              <a:t>Like everyplace else, we will be teaching remotely. </a:t>
            </a:r>
          </a:p>
          <a:p>
            <a:endParaRPr lang="en-US" dirty="0"/>
          </a:p>
          <a:p>
            <a:r>
              <a:rPr lang="en-US" dirty="0"/>
              <a:t>So we invite you to join our course, for free. It is 2x/week, 90 min/week, on Zoom, just like now.  </a:t>
            </a:r>
          </a:p>
          <a:p>
            <a:r>
              <a:rPr lang="en-US" dirty="0"/>
              <a:t>Send us email if you would like to join us. </a:t>
            </a:r>
          </a:p>
          <a:p>
            <a:endParaRPr lang="en-US" dirty="0"/>
          </a:p>
          <a:p>
            <a:endParaRPr lang="en-US" dirty="0"/>
          </a:p>
        </p:txBody>
      </p:sp>
      <p:sp>
        <p:nvSpPr>
          <p:cNvPr id="4" name="Slide Number Placeholder 3"/>
          <p:cNvSpPr>
            <a:spLocks noGrp="1"/>
          </p:cNvSpPr>
          <p:nvPr>
            <p:ph type="sldNum" sz="quarter" idx="5"/>
          </p:nvPr>
        </p:nvSpPr>
        <p:spPr/>
        <p:txBody>
          <a:bodyPr/>
          <a:lstStyle/>
          <a:p>
            <a:fld id="{3CAE6E63-4EBA-3B46-8AEC-473342FF3B8D}" type="slidenum">
              <a:rPr lang="en-US" smtClean="0"/>
              <a:t>27</a:t>
            </a:fld>
            <a:endParaRPr lang="en-US"/>
          </a:p>
        </p:txBody>
      </p:sp>
    </p:spTree>
    <p:extLst>
      <p:ext uri="{BB962C8B-B14F-4D97-AF65-F5344CB8AC3E}">
        <p14:creationId xmlns:p14="http://schemas.microsoft.com/office/powerpoint/2010/main" val="3344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talk to activists, they say: You scientists think everything’s a technical problem.</a:t>
            </a:r>
          </a:p>
          <a:p>
            <a:r>
              <a:rPr lang="en-US" dirty="0"/>
              <a:t>We need both technical and social solutions. </a:t>
            </a:r>
          </a:p>
          <a:p>
            <a:r>
              <a:rPr lang="en-US" dirty="0"/>
              <a:t>So, we are going to get into technical stuff. This is the STEM part of the program. We are going to talk about math, and about robotics as well as politics and economics. </a:t>
            </a:r>
          </a:p>
          <a:p>
            <a:endParaRPr lang="en-US" dirty="0"/>
          </a:p>
          <a:p>
            <a:r>
              <a:rPr lang="en-US" dirty="0"/>
              <a:t>After the break, we’ll have a discussion, so think about questions or comments. </a:t>
            </a:r>
          </a:p>
          <a:p>
            <a:r>
              <a:rPr lang="en-US" dirty="0"/>
              <a:t>Then we’ll get into the technical </a:t>
            </a:r>
            <a:r>
              <a:rPr lang="en-US" dirty="0" err="1"/>
              <a:t>deails</a:t>
            </a:r>
            <a:r>
              <a:rPr lang="en-US" dirty="0"/>
              <a:t>. </a:t>
            </a:r>
          </a:p>
          <a:p>
            <a:endParaRPr lang="en-US" dirty="0"/>
          </a:p>
        </p:txBody>
      </p:sp>
      <p:sp>
        <p:nvSpPr>
          <p:cNvPr id="4" name="Slide Number Placeholder 3"/>
          <p:cNvSpPr>
            <a:spLocks noGrp="1"/>
          </p:cNvSpPr>
          <p:nvPr>
            <p:ph type="sldNum" sz="quarter" idx="5"/>
          </p:nvPr>
        </p:nvSpPr>
        <p:spPr/>
        <p:txBody>
          <a:bodyPr/>
          <a:lstStyle/>
          <a:p>
            <a:fld id="{3CAE6E63-4EBA-3B46-8AEC-473342FF3B8D}" type="slidenum">
              <a:rPr lang="en-US" smtClean="0"/>
              <a:t>2</a:t>
            </a:fld>
            <a:endParaRPr lang="en-US"/>
          </a:p>
        </p:txBody>
      </p:sp>
    </p:spTree>
    <p:extLst>
      <p:ext uri="{BB962C8B-B14F-4D97-AF65-F5344CB8AC3E}">
        <p14:creationId xmlns:p14="http://schemas.microsoft.com/office/powerpoint/2010/main" val="3227379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talk to activists, they say: You scientists think everything’s a technical problem.</a:t>
            </a:r>
          </a:p>
          <a:p>
            <a:r>
              <a:rPr lang="en-US" dirty="0"/>
              <a:t>We need both technical and social solutions. </a:t>
            </a:r>
          </a:p>
          <a:p>
            <a:r>
              <a:rPr lang="en-US" dirty="0"/>
              <a:t>So, we are going to get into technical stuff. This is the STEM part of the program. We are going to talk about math, and about robotics as well as politics and economics. </a:t>
            </a:r>
          </a:p>
          <a:p>
            <a:endParaRPr lang="en-US" dirty="0"/>
          </a:p>
          <a:p>
            <a:r>
              <a:rPr lang="en-US" dirty="0"/>
              <a:t>After the break, we’ll have a discussion, so think about questions or comments. </a:t>
            </a:r>
          </a:p>
          <a:p>
            <a:r>
              <a:rPr lang="en-US" dirty="0"/>
              <a:t>Then we’ll get into the technical </a:t>
            </a:r>
            <a:r>
              <a:rPr lang="en-US" dirty="0" err="1"/>
              <a:t>deails</a:t>
            </a:r>
            <a:r>
              <a:rPr lang="en-US" dirty="0"/>
              <a:t>. </a:t>
            </a:r>
          </a:p>
          <a:p>
            <a:endParaRPr lang="en-US" dirty="0"/>
          </a:p>
        </p:txBody>
      </p:sp>
      <p:sp>
        <p:nvSpPr>
          <p:cNvPr id="4" name="Slide Number Placeholder 3"/>
          <p:cNvSpPr>
            <a:spLocks noGrp="1"/>
          </p:cNvSpPr>
          <p:nvPr>
            <p:ph type="sldNum" sz="quarter" idx="5"/>
          </p:nvPr>
        </p:nvSpPr>
        <p:spPr/>
        <p:txBody>
          <a:bodyPr/>
          <a:lstStyle/>
          <a:p>
            <a:fld id="{3CAE6E63-4EBA-3B46-8AEC-473342FF3B8D}" type="slidenum">
              <a:rPr lang="en-US" smtClean="0"/>
              <a:t>3</a:t>
            </a:fld>
            <a:endParaRPr lang="en-US"/>
          </a:p>
        </p:txBody>
      </p:sp>
    </p:spTree>
    <p:extLst>
      <p:ext uri="{BB962C8B-B14F-4D97-AF65-F5344CB8AC3E}">
        <p14:creationId xmlns:p14="http://schemas.microsoft.com/office/powerpoint/2010/main" val="643830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 isn’t just the absence of war. </a:t>
            </a:r>
          </a:p>
          <a:p>
            <a:endParaRPr lang="en-US" dirty="0"/>
          </a:p>
          <a:p>
            <a:r>
              <a:rPr lang="en-US" dirty="0"/>
              <a:t>The UN goals are as good a statement as any of the broad goals of peace.</a:t>
            </a:r>
          </a:p>
          <a:p>
            <a:endParaRPr lang="en-US" dirty="0"/>
          </a:p>
          <a:p>
            <a:r>
              <a:rPr lang="en-US" dirty="0"/>
              <a:t>I’m going to make the bold statement that we can achieve every one of them in our lifetimes. Really.</a:t>
            </a:r>
          </a:p>
        </p:txBody>
      </p:sp>
      <p:sp>
        <p:nvSpPr>
          <p:cNvPr id="4" name="Slide Number Placeholder 3"/>
          <p:cNvSpPr>
            <a:spLocks noGrp="1"/>
          </p:cNvSpPr>
          <p:nvPr>
            <p:ph type="sldNum" sz="quarter" idx="5"/>
          </p:nvPr>
        </p:nvSpPr>
        <p:spPr/>
        <p:txBody>
          <a:bodyPr/>
          <a:lstStyle/>
          <a:p>
            <a:fld id="{3CAE6E63-4EBA-3B46-8AEC-473342FF3B8D}" type="slidenum">
              <a:rPr lang="en-US" smtClean="0"/>
              <a:t>4</a:t>
            </a:fld>
            <a:endParaRPr lang="en-US"/>
          </a:p>
        </p:txBody>
      </p:sp>
    </p:spTree>
    <p:extLst>
      <p:ext uri="{BB962C8B-B14F-4D97-AF65-F5344CB8AC3E}">
        <p14:creationId xmlns:p14="http://schemas.microsoft.com/office/powerpoint/2010/main" val="274083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E6E63-4EBA-3B46-8AEC-473342FF3B8D}" type="slidenum">
              <a:rPr lang="en-US" smtClean="0"/>
              <a:t>5</a:t>
            </a:fld>
            <a:endParaRPr lang="en-US"/>
          </a:p>
        </p:txBody>
      </p:sp>
    </p:spTree>
    <p:extLst>
      <p:ext uri="{BB962C8B-B14F-4D97-AF65-F5344CB8AC3E}">
        <p14:creationId xmlns:p14="http://schemas.microsoft.com/office/powerpoint/2010/main" val="2716558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E6E63-4EBA-3B46-8AEC-473342FF3B8D}" type="slidenum">
              <a:rPr lang="en-US" smtClean="0"/>
              <a:t>6</a:t>
            </a:fld>
            <a:endParaRPr lang="en-US"/>
          </a:p>
        </p:txBody>
      </p:sp>
    </p:spTree>
    <p:extLst>
      <p:ext uri="{BB962C8B-B14F-4D97-AF65-F5344CB8AC3E}">
        <p14:creationId xmlns:p14="http://schemas.microsoft.com/office/powerpoint/2010/main" val="55553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E6E63-4EBA-3B46-8AEC-473342FF3B8D}" type="slidenum">
              <a:rPr lang="en-US" smtClean="0"/>
              <a:t>7</a:t>
            </a:fld>
            <a:endParaRPr lang="en-US"/>
          </a:p>
        </p:txBody>
      </p:sp>
    </p:spTree>
    <p:extLst>
      <p:ext uri="{BB962C8B-B14F-4D97-AF65-F5344CB8AC3E}">
        <p14:creationId xmlns:p14="http://schemas.microsoft.com/office/powerpoint/2010/main" val="1776449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E6E63-4EBA-3B46-8AEC-473342FF3B8D}" type="slidenum">
              <a:rPr lang="en-US" smtClean="0"/>
              <a:t>9</a:t>
            </a:fld>
            <a:endParaRPr lang="en-US"/>
          </a:p>
        </p:txBody>
      </p:sp>
    </p:spTree>
    <p:extLst>
      <p:ext uri="{BB962C8B-B14F-4D97-AF65-F5344CB8AC3E}">
        <p14:creationId xmlns:p14="http://schemas.microsoft.com/office/powerpoint/2010/main" val="4104980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talk to activists, they say: You scientists think everything’s a technical problem.</a:t>
            </a:r>
          </a:p>
          <a:p>
            <a:r>
              <a:rPr lang="en-US" dirty="0"/>
              <a:t>We need both technical and social solutions. </a:t>
            </a:r>
          </a:p>
          <a:p>
            <a:r>
              <a:rPr lang="en-US" dirty="0"/>
              <a:t>So, we are going to get into technical stuff. This is the STEM part of the program. We are going to talk about math, and about robotics as well as politics and economics. </a:t>
            </a:r>
          </a:p>
          <a:p>
            <a:endParaRPr lang="en-US" dirty="0"/>
          </a:p>
          <a:p>
            <a:r>
              <a:rPr lang="en-US" dirty="0"/>
              <a:t>After the break, we’ll have a discussion, so think about questions or comments. </a:t>
            </a:r>
          </a:p>
          <a:p>
            <a:r>
              <a:rPr lang="en-US" dirty="0"/>
              <a:t>Then we’ll get into the technical </a:t>
            </a:r>
            <a:r>
              <a:rPr lang="en-US" dirty="0" err="1"/>
              <a:t>deails</a:t>
            </a:r>
            <a:r>
              <a:rPr lang="en-US" dirty="0"/>
              <a:t>. </a:t>
            </a:r>
          </a:p>
          <a:p>
            <a:endParaRPr lang="en-US" dirty="0"/>
          </a:p>
        </p:txBody>
      </p:sp>
      <p:sp>
        <p:nvSpPr>
          <p:cNvPr id="4" name="Slide Number Placeholder 3"/>
          <p:cNvSpPr>
            <a:spLocks noGrp="1"/>
          </p:cNvSpPr>
          <p:nvPr>
            <p:ph type="sldNum" sz="quarter" idx="5"/>
          </p:nvPr>
        </p:nvSpPr>
        <p:spPr/>
        <p:txBody>
          <a:bodyPr/>
          <a:lstStyle/>
          <a:p>
            <a:fld id="{3CAE6E63-4EBA-3B46-8AEC-473342FF3B8D}" type="slidenum">
              <a:rPr lang="en-US" smtClean="0"/>
              <a:t>10</a:t>
            </a:fld>
            <a:endParaRPr lang="en-US"/>
          </a:p>
        </p:txBody>
      </p:sp>
    </p:spTree>
    <p:extLst>
      <p:ext uri="{BB962C8B-B14F-4D97-AF65-F5344CB8AC3E}">
        <p14:creationId xmlns:p14="http://schemas.microsoft.com/office/powerpoint/2010/main" val="213027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5908" y="439176"/>
            <a:ext cx="8825658" cy="3329581"/>
          </a:xfrm>
        </p:spPr>
        <p:txBody>
          <a:bodyPr anchor="b"/>
          <a:lstStyle>
            <a:lvl1pPr algn="ctr">
              <a:defRPr sz="48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ctr">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smtClean="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34633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9/9/20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12656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9/9/20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1425814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7917394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1773711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7169178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9/9/20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8689675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9/9/20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6949667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60245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039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6077" y="423475"/>
            <a:ext cx="10972951" cy="1143080"/>
          </a:xfrm>
          <a:prstGeom prst="rect">
            <a:avLst/>
          </a:prstGeom>
        </p:spPr>
        <p:txBody>
          <a:bodyPr lIns="92200" tIns="92200" rIns="92200" bIns="92200" anchor="b" anchorCtr="0"/>
          <a:lstStyle>
            <a:lvl1pPr lvl="0">
              <a:spcBef>
                <a:spcPts val="0"/>
              </a:spcBef>
              <a:defRPr>
                <a:solidFill>
                  <a:srgbClr val="FFFF00"/>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2" name="Shape 22"/>
          <p:cNvSpPr txBox="1">
            <a:spLocks noGrp="1"/>
          </p:cNvSpPr>
          <p:nvPr>
            <p:ph type="body" idx="1"/>
          </p:nvPr>
        </p:nvSpPr>
        <p:spPr>
          <a:xfrm>
            <a:off x="436109" y="1706190"/>
            <a:ext cx="10972951" cy="4968097"/>
          </a:xfrm>
          <a:prstGeom prst="rect">
            <a:avLst/>
          </a:prstGeom>
        </p:spPr>
        <p:txBody>
          <a:bodyPr lIns="92200" tIns="92200" rIns="92200" bIns="9220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11312293" y="6521682"/>
            <a:ext cx="731429" cy="524669"/>
          </a:xfrm>
          <a:prstGeom prst="rect">
            <a:avLst/>
          </a:prstGeom>
        </p:spPr>
        <p:txBody>
          <a:bodyPr lIns="92200" tIns="92200" rIns="92200" bIns="92200"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230358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6111" y="190092"/>
            <a:ext cx="10385956" cy="978960"/>
          </a:xfrm>
        </p:spPr>
        <p:txBody>
          <a:bodyPr/>
          <a:lstStyle>
            <a:lvl1pPr>
              <a:defRPr/>
            </a:lvl1pPr>
          </a:lstStyle>
          <a:p>
            <a:endParaRPr lang="en-US" dirty="0"/>
          </a:p>
        </p:txBody>
      </p:sp>
      <p:sp>
        <p:nvSpPr>
          <p:cNvPr id="3" name="Date Placeholder 2"/>
          <p:cNvSpPr>
            <a:spLocks noGrp="1"/>
          </p:cNvSpPr>
          <p:nvPr>
            <p:ph type="dt" sz="half" idx="10"/>
          </p:nvPr>
        </p:nvSpPr>
        <p:spPr/>
        <p:txBody>
          <a:bodyPr/>
          <a:lstStyle/>
          <a:p>
            <a:fld id="{4AAD347D-5ACD-4C99-B74B-A9C85AD731AF}" type="datetimeFigureOut">
              <a:rPr lang="en-US" smtClean="0"/>
              <a:t>9/9/20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16371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6936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7010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9/9/20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pic>
        <p:nvPicPr>
          <p:cNvPr id="8" name="Picture 7" descr="Why-Cant-We-Front-Cover.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302738" y="-1"/>
            <a:ext cx="895576" cy="1343365"/>
          </a:xfrm>
          <a:prstGeom prst="rect">
            <a:avLst/>
          </a:prstGeom>
        </p:spPr>
      </p:pic>
    </p:spTree>
    <p:extLst>
      <p:ext uri="{BB962C8B-B14F-4D97-AF65-F5344CB8AC3E}">
        <p14:creationId xmlns:p14="http://schemas.microsoft.com/office/powerpoint/2010/main" val="90036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9/9/20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92543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9/9/20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79868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9/9/20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2516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9/9/20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44629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6.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1377483" y="44327"/>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172507"/>
            <a:ext cx="10385956" cy="1250543"/>
          </a:xfrm>
          <a:prstGeom prst="rect">
            <a:avLst/>
          </a:prstGeom>
        </p:spPr>
        <p:txBody>
          <a:bodyPr vert="horz" lIns="91440" tIns="45720" rIns="91440" bIns="45720" rtlCol="0" anchor="t">
            <a:noAutofit/>
          </a:bodyPr>
          <a:lstStyle/>
          <a:p>
            <a:endParaRPr lang="en-US" dirty="0"/>
          </a:p>
        </p:txBody>
      </p:sp>
      <p:sp>
        <p:nvSpPr>
          <p:cNvPr id="3" name="Text Placeholder 2"/>
          <p:cNvSpPr>
            <a:spLocks noGrp="1"/>
          </p:cNvSpPr>
          <p:nvPr>
            <p:ph type="body" idx="1"/>
          </p:nvPr>
        </p:nvSpPr>
        <p:spPr>
          <a:xfrm>
            <a:off x="646111" y="1836617"/>
            <a:ext cx="10385956"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endParaRPr lang="en-US" dirty="0"/>
          </a:p>
        </p:txBody>
      </p:sp>
      <p:sp>
        <p:nvSpPr>
          <p:cNvPr id="5" name="Footer Placeholder 4"/>
          <p:cNvSpPr>
            <a:spLocks noGrp="1"/>
          </p:cNvSpPr>
          <p:nvPr>
            <p:ph type="ftr" sz="quarter" idx="3"/>
          </p:nvPr>
        </p:nvSpPr>
        <p:spPr>
          <a:xfrm rot="5400000">
            <a:off x="9612814" y="3225298"/>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dirty="0" err="1"/>
              <a:t>Hnery</a:t>
            </a:r>
            <a:r>
              <a:rPr lang="en-US" dirty="0"/>
              <a:t> Lieberman</a:t>
            </a:r>
          </a:p>
        </p:txBody>
      </p:sp>
      <p:cxnSp>
        <p:nvCxnSpPr>
          <p:cNvPr id="12" name="Straight Connector 11"/>
          <p:cNvCxnSpPr/>
          <p:nvPr userDrawn="1"/>
        </p:nvCxnSpPr>
        <p:spPr>
          <a:xfrm>
            <a:off x="646111" y="1583266"/>
            <a:ext cx="9403742" cy="0"/>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pic>
        <p:nvPicPr>
          <p:cNvPr id="13" name="Picture 12" descr="Why-Cant-We-Front-Cover.jpg"/>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11349872" y="0"/>
            <a:ext cx="842128" cy="1263192"/>
          </a:xfrm>
          <a:prstGeom prst="rect">
            <a:avLst/>
          </a:prstGeom>
        </p:spPr>
      </p:pic>
    </p:spTree>
    <p:extLst>
      <p:ext uri="{BB962C8B-B14F-4D97-AF65-F5344CB8AC3E}">
        <p14:creationId xmlns:p14="http://schemas.microsoft.com/office/powerpoint/2010/main" val="1311147994"/>
      </p:ext>
    </p:extLst>
  </p:cSld>
  <p:clrMap bg1="dk1" tx1="lt1" bg2="dk2" tx2="lt2" accent1="accent1" accent2="accent2" accent3="accent3" accent4="accent4" accent5="accent5" accent6="accent6" hlink="hlink" folHlink="folHlink"/>
  <p:sldLayoutIdLst>
    <p:sldLayoutId id="2147483684" r:id="rId1"/>
    <p:sldLayoutId id="2147483701"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2" r:id="rId19"/>
  </p:sldLayoutIdLst>
  <p:hf sldNum="0" hdr="0" ftr="0" dt="0"/>
  <p:txStyles>
    <p:titleStyle>
      <a:lvl1pPr algn="l" defTabSz="457200" rtl="0" eaLnBrk="1" latinLnBrk="0" hangingPunct="1">
        <a:spcBef>
          <a:spcPct val="0"/>
        </a:spcBef>
        <a:buNone/>
        <a:defRPr sz="4200" b="0" i="0" kern="1200">
          <a:solidFill>
            <a:schemeClr val="tx2"/>
          </a:solidFill>
          <a:latin typeface="Lucida Sans" charset="0"/>
          <a:ea typeface="Lucida Sans" charset="0"/>
          <a:cs typeface="Lucida Sans"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Lucida Bright" charset="0"/>
          <a:ea typeface="Lucida Bright" charset="0"/>
          <a:cs typeface="Lucida Bright" charset="0"/>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Lucida Bright" charset="0"/>
          <a:ea typeface="Lucida Bright" charset="0"/>
          <a:cs typeface="Lucida Bright" charset="0"/>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Lucida Bright" charset="0"/>
          <a:ea typeface="Lucida Bright" charset="0"/>
          <a:cs typeface="Lucida Bright" charset="0"/>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Lucida Bright" charset="0"/>
          <a:ea typeface="Lucida Bright" charset="0"/>
          <a:cs typeface="Lucida Bright" charset="0"/>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Lucida Bright" charset="0"/>
          <a:ea typeface="Lucida Bright" charset="0"/>
          <a:cs typeface="Lucida Bright" charset="0"/>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3.xml"/><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0.tiff"/><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www.whycantwe.org/"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hyperlink" Target="mailto:lieber@media.mit.edu"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scicoop-fall-2020-staff@mit.edu" TargetMode="External"/><Relationship Id="rId2" Type="http://schemas.openxmlformats.org/officeDocument/2006/relationships/hyperlink" Target="mailto:scicoop-fall-2020@mit.edu"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59" y="1448386"/>
            <a:ext cx="8825658" cy="1939957"/>
          </a:xfrm>
        </p:spPr>
        <p:txBody>
          <a:bodyPr/>
          <a:lstStyle/>
          <a:p>
            <a:r>
              <a:rPr lang="en-US" dirty="0"/>
              <a:t>How Science Can Enable a </a:t>
            </a:r>
            <a:br>
              <a:rPr lang="en-US" dirty="0"/>
            </a:br>
            <a:r>
              <a:rPr lang="en-US" dirty="0"/>
              <a:t>More Cooperative Future</a:t>
            </a:r>
            <a:endParaRPr lang="en-US" dirty="0">
              <a:solidFill>
                <a:srgbClr val="FFFF00"/>
              </a:solidFill>
            </a:endParaRPr>
          </a:p>
        </p:txBody>
      </p:sp>
      <p:sp>
        <p:nvSpPr>
          <p:cNvPr id="3" name="Subtitle 2"/>
          <p:cNvSpPr>
            <a:spLocks noGrp="1"/>
          </p:cNvSpPr>
          <p:nvPr>
            <p:ph type="subTitle" idx="1"/>
          </p:nvPr>
        </p:nvSpPr>
        <p:spPr>
          <a:xfrm>
            <a:off x="1497576" y="3803294"/>
            <a:ext cx="8825658" cy="3204689"/>
          </a:xfrm>
        </p:spPr>
        <p:txBody>
          <a:bodyPr>
            <a:normAutofit/>
          </a:bodyPr>
          <a:lstStyle/>
          <a:p>
            <a:r>
              <a:rPr lang="en-US" sz="2400" dirty="0">
                <a:solidFill>
                  <a:schemeClr val="bg2">
                    <a:lumMod val="20000"/>
                    <a:lumOff val="80000"/>
                  </a:schemeClr>
                </a:solidFill>
              </a:rPr>
              <a:t>Henry Lieberman</a:t>
            </a:r>
            <a:r>
              <a:rPr lang="en-US" sz="2400" baseline="30000" dirty="0">
                <a:solidFill>
                  <a:schemeClr val="bg2">
                    <a:lumMod val="20000"/>
                    <a:lumOff val="80000"/>
                  </a:schemeClr>
                </a:solidFill>
              </a:rPr>
              <a:t>1</a:t>
            </a:r>
            <a:r>
              <a:rPr lang="en-US" sz="2400" dirty="0">
                <a:solidFill>
                  <a:schemeClr val="bg2">
                    <a:lumMod val="20000"/>
                    <a:lumOff val="80000"/>
                  </a:schemeClr>
                </a:solidFill>
              </a:rPr>
              <a:t> and Christopher Fry</a:t>
            </a:r>
            <a:r>
              <a:rPr lang="en-US" sz="2400" baseline="30000" dirty="0">
                <a:solidFill>
                  <a:schemeClr val="bg2">
                    <a:lumMod val="20000"/>
                    <a:lumOff val="80000"/>
                  </a:schemeClr>
                </a:solidFill>
              </a:rPr>
              <a:t>2</a:t>
            </a:r>
          </a:p>
          <a:p>
            <a:endParaRPr lang="en-US" baseline="30000" dirty="0">
              <a:solidFill>
                <a:schemeClr val="bg2">
                  <a:lumMod val="20000"/>
                  <a:lumOff val="80000"/>
                </a:schemeClr>
              </a:solidFill>
            </a:endParaRPr>
          </a:p>
          <a:p>
            <a:r>
              <a:rPr lang="en-US" sz="2400" baseline="30000" dirty="0" err="1">
                <a:solidFill>
                  <a:schemeClr val="bg2">
                    <a:lumMod val="20000"/>
                    <a:lumOff val="80000"/>
                  </a:schemeClr>
                </a:solidFill>
              </a:rPr>
              <a:t>UNESCo</a:t>
            </a:r>
            <a:r>
              <a:rPr lang="en-US" sz="2400" baseline="30000" dirty="0">
                <a:solidFill>
                  <a:schemeClr val="bg2">
                    <a:lumMod val="20000"/>
                    <a:lumOff val="80000"/>
                  </a:schemeClr>
                </a:solidFill>
              </a:rPr>
              <a:t> Cross-Cultural Ambassadors for Peace</a:t>
            </a:r>
            <a:endParaRPr lang="en-US" sz="1800" dirty="0">
              <a:solidFill>
                <a:schemeClr val="bg2">
                  <a:lumMod val="20000"/>
                  <a:lumOff val="80000"/>
                </a:schemeClr>
              </a:solidFill>
            </a:endParaRPr>
          </a:p>
          <a:p>
            <a:r>
              <a:rPr lang="en-US" sz="1600" baseline="30000" dirty="0">
                <a:solidFill>
                  <a:schemeClr val="bg2">
                    <a:lumMod val="20000"/>
                    <a:lumOff val="80000"/>
                  </a:schemeClr>
                </a:solidFill>
              </a:rPr>
              <a:t>1 </a:t>
            </a:r>
            <a:r>
              <a:rPr lang="en-US" sz="1600" dirty="0">
                <a:solidFill>
                  <a:schemeClr val="bg2">
                    <a:lumMod val="20000"/>
                    <a:lumOff val="80000"/>
                  </a:schemeClr>
                </a:solidFill>
              </a:rPr>
              <a:t>MIT Computer Science &amp; Artificial Intelligence Lab</a:t>
            </a:r>
          </a:p>
          <a:p>
            <a:r>
              <a:rPr lang="en-US" sz="1600" baseline="30000" dirty="0">
                <a:solidFill>
                  <a:schemeClr val="bg2">
                    <a:lumMod val="20000"/>
                    <a:lumOff val="80000"/>
                  </a:schemeClr>
                </a:solidFill>
              </a:rPr>
              <a:t>2 </a:t>
            </a:r>
            <a:r>
              <a:rPr lang="en-US" sz="1600" dirty="0">
                <a:solidFill>
                  <a:schemeClr val="bg2">
                    <a:lumMod val="20000"/>
                    <a:lumOff val="80000"/>
                  </a:schemeClr>
                </a:solidFill>
              </a:rPr>
              <a:t>Haddington Dynamics</a:t>
            </a:r>
          </a:p>
          <a:p>
            <a:endParaRPr lang="en-US" sz="1600" dirty="0">
              <a:solidFill>
                <a:schemeClr val="bg2">
                  <a:lumMod val="20000"/>
                  <a:lumOff val="80000"/>
                </a:schemeClr>
              </a:solidFill>
            </a:endParaRPr>
          </a:p>
          <a:p>
            <a:r>
              <a:rPr lang="en-US" sz="1600" dirty="0">
                <a:solidFill>
                  <a:schemeClr val="bg2">
                    <a:lumMod val="20000"/>
                    <a:lumOff val="80000"/>
                  </a:schemeClr>
                </a:solidFill>
              </a:rPr>
              <a:t>{</a:t>
            </a:r>
            <a:r>
              <a:rPr lang="en-US" sz="1600" dirty="0" err="1">
                <a:solidFill>
                  <a:schemeClr val="bg2">
                    <a:lumMod val="20000"/>
                    <a:lumOff val="80000"/>
                  </a:schemeClr>
                </a:solidFill>
              </a:rPr>
              <a:t>lieber</a:t>
            </a:r>
            <a:r>
              <a:rPr lang="en-US" sz="1600" dirty="0">
                <a:solidFill>
                  <a:schemeClr val="bg2">
                    <a:lumMod val="20000"/>
                    <a:lumOff val="80000"/>
                  </a:schemeClr>
                </a:solidFill>
              </a:rPr>
              <a:t>, </a:t>
            </a:r>
            <a:r>
              <a:rPr lang="en-US" sz="1600" dirty="0" err="1">
                <a:solidFill>
                  <a:schemeClr val="bg2">
                    <a:lumMod val="20000"/>
                    <a:lumOff val="80000"/>
                  </a:schemeClr>
                </a:solidFill>
              </a:rPr>
              <a:t>cfry</a:t>
            </a:r>
            <a:r>
              <a:rPr lang="en-US" sz="1600" dirty="0">
                <a:solidFill>
                  <a:schemeClr val="bg2">
                    <a:lumMod val="20000"/>
                    <a:lumOff val="80000"/>
                  </a:schemeClr>
                </a:solidFill>
              </a:rPr>
              <a:t>}@</a:t>
            </a:r>
            <a:r>
              <a:rPr lang="en-US" sz="1600" dirty="0" err="1">
                <a:solidFill>
                  <a:schemeClr val="bg2">
                    <a:lumMod val="20000"/>
                    <a:lumOff val="80000"/>
                  </a:schemeClr>
                </a:solidFill>
              </a:rPr>
              <a:t>media.mit.edu</a:t>
            </a:r>
            <a:endParaRPr lang="en-US" sz="1600" dirty="0">
              <a:solidFill>
                <a:schemeClr val="bg2">
                  <a:lumMod val="20000"/>
                  <a:lumOff val="80000"/>
                </a:schemeClr>
              </a:solidFill>
            </a:endParaRPr>
          </a:p>
          <a:p>
            <a:endParaRPr lang="en-US" dirty="0"/>
          </a:p>
        </p:txBody>
      </p:sp>
      <p:pic>
        <p:nvPicPr>
          <p:cNvPr id="4" name="Picture 3" descr="M:\CSAIL\FINAL LOGOS\CMYK non-vector\PC\csail.2C-full.pc.t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72251" y="194408"/>
            <a:ext cx="2239376" cy="117719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79A427A-6E62-094F-A52A-6F255850D37C}"/>
              </a:ext>
            </a:extLst>
          </p:cNvPr>
          <p:cNvSpPr txBox="1">
            <a:spLocks/>
          </p:cNvSpPr>
          <p:nvPr/>
        </p:nvSpPr>
        <p:spPr>
          <a:xfrm>
            <a:off x="7457021" y="4692375"/>
            <a:ext cx="5709138" cy="1939957"/>
          </a:xfrm>
          <a:prstGeom prst="rect">
            <a:avLst/>
          </a:prstGeom>
        </p:spPr>
        <p:txBody>
          <a:bodyPr vert="horz" lIns="91440" tIns="45720" rIns="91440" bIns="45720" rtlCol="0" anchor="b">
            <a:noAutofit/>
          </a:bodyPr>
          <a:lstStyle>
            <a:lvl1pPr algn="ctr" defTabSz="457200" rtl="0" eaLnBrk="1" latinLnBrk="0" hangingPunct="1">
              <a:spcBef>
                <a:spcPct val="0"/>
              </a:spcBef>
              <a:buNone/>
              <a:defRPr sz="4800" b="0" i="0" kern="1200">
                <a:solidFill>
                  <a:schemeClr val="tx2"/>
                </a:solidFill>
                <a:latin typeface="Lucida Sans" charset="0"/>
                <a:ea typeface="Lucida Sans" charset="0"/>
                <a:cs typeface="Lucida Sans"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err="1">
                <a:solidFill>
                  <a:srgbClr val="FFFF00"/>
                </a:solidFill>
              </a:rPr>
              <a:t>whycantwe.org</a:t>
            </a:r>
            <a:endParaRPr lang="en-US" sz="3200" dirty="0">
              <a:solidFill>
                <a:srgbClr val="FFFF00"/>
              </a:solidFill>
            </a:endParaRPr>
          </a:p>
        </p:txBody>
      </p:sp>
      <p:pic>
        <p:nvPicPr>
          <p:cNvPr id="6" name="Picture 5">
            <a:extLst>
              <a:ext uri="{FF2B5EF4-FFF2-40B4-BE49-F238E27FC236}">
                <a16:creationId xmlns:a16="http://schemas.microsoft.com/office/drawing/2014/main" id="{4A5E63D2-2216-A34D-AED3-0F39ACF46020}"/>
              </a:ext>
            </a:extLst>
          </p:cNvPr>
          <p:cNvPicPr>
            <a:picLocks noChangeAspect="1"/>
          </p:cNvPicPr>
          <p:nvPr/>
        </p:nvPicPr>
        <p:blipFill>
          <a:blip r:embed="rId4"/>
          <a:stretch>
            <a:fillRect/>
          </a:stretch>
        </p:blipFill>
        <p:spPr>
          <a:xfrm>
            <a:off x="877765" y="182685"/>
            <a:ext cx="2674327" cy="1196960"/>
          </a:xfrm>
          <a:prstGeom prst="rect">
            <a:avLst/>
          </a:prstGeom>
        </p:spPr>
      </p:pic>
      <p:pic>
        <p:nvPicPr>
          <p:cNvPr id="8" name="Picture 7">
            <a:extLst>
              <a:ext uri="{FF2B5EF4-FFF2-40B4-BE49-F238E27FC236}">
                <a16:creationId xmlns:a16="http://schemas.microsoft.com/office/drawing/2014/main" id="{A3B0B5D9-A23C-9D45-8467-6C625E6BC391}"/>
              </a:ext>
            </a:extLst>
          </p:cNvPr>
          <p:cNvPicPr>
            <a:picLocks noChangeAspect="1"/>
          </p:cNvPicPr>
          <p:nvPr/>
        </p:nvPicPr>
        <p:blipFill>
          <a:blip r:embed="rId5"/>
          <a:stretch>
            <a:fillRect/>
          </a:stretch>
        </p:blipFill>
        <p:spPr>
          <a:xfrm>
            <a:off x="6732953" y="217854"/>
            <a:ext cx="2587269" cy="562731"/>
          </a:xfrm>
          <a:prstGeom prst="rect">
            <a:avLst/>
          </a:prstGeom>
        </p:spPr>
      </p:pic>
      <p:pic>
        <p:nvPicPr>
          <p:cNvPr id="10" name="Picture 9">
            <a:extLst>
              <a:ext uri="{FF2B5EF4-FFF2-40B4-BE49-F238E27FC236}">
                <a16:creationId xmlns:a16="http://schemas.microsoft.com/office/drawing/2014/main" id="{2470F7AF-F237-6444-8135-EE6A7D6DDDA1}"/>
              </a:ext>
            </a:extLst>
          </p:cNvPr>
          <p:cNvPicPr>
            <a:picLocks noChangeAspect="1"/>
          </p:cNvPicPr>
          <p:nvPr/>
        </p:nvPicPr>
        <p:blipFill>
          <a:blip r:embed="rId6"/>
          <a:stretch>
            <a:fillRect/>
          </a:stretch>
        </p:blipFill>
        <p:spPr>
          <a:xfrm>
            <a:off x="5412833" y="270107"/>
            <a:ext cx="854152" cy="782115"/>
          </a:xfrm>
          <a:prstGeom prst="rect">
            <a:avLst/>
          </a:prstGeom>
        </p:spPr>
      </p:pic>
    </p:spTree>
    <p:extLst>
      <p:ext uri="{BB962C8B-B14F-4D97-AF65-F5344CB8AC3E}">
        <p14:creationId xmlns:p14="http://schemas.microsoft.com/office/powerpoint/2010/main" val="719937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F20F-D42B-FB4D-9AE5-FCA2FC8C370F}"/>
              </a:ext>
            </a:extLst>
          </p:cNvPr>
          <p:cNvSpPr>
            <a:spLocks noGrp="1"/>
          </p:cNvSpPr>
          <p:nvPr>
            <p:ph type="title"/>
          </p:nvPr>
        </p:nvSpPr>
        <p:spPr/>
        <p:txBody>
          <a:bodyPr/>
          <a:lstStyle/>
          <a:p>
            <a:r>
              <a:rPr lang="en-US" dirty="0"/>
              <a:t>The curriculum</a:t>
            </a:r>
          </a:p>
        </p:txBody>
      </p:sp>
      <p:sp>
        <p:nvSpPr>
          <p:cNvPr id="3" name="Content Placeholder 2">
            <a:extLst>
              <a:ext uri="{FF2B5EF4-FFF2-40B4-BE49-F238E27FC236}">
                <a16:creationId xmlns:a16="http://schemas.microsoft.com/office/drawing/2014/main" id="{9D0CF668-79B1-8944-9488-85651B288BD4}"/>
              </a:ext>
            </a:extLst>
          </p:cNvPr>
          <p:cNvSpPr>
            <a:spLocks noGrp="1"/>
          </p:cNvSpPr>
          <p:nvPr>
            <p:ph idx="1"/>
          </p:nvPr>
        </p:nvSpPr>
        <p:spPr>
          <a:xfrm>
            <a:off x="646111" y="1836617"/>
            <a:ext cx="10385956" cy="4195481"/>
          </a:xfrm>
        </p:spPr>
        <p:txBody>
          <a:bodyPr/>
          <a:lstStyle/>
          <a:p>
            <a:r>
              <a:rPr lang="en-US" dirty="0"/>
              <a:t>What keeps us from getting along?</a:t>
            </a:r>
          </a:p>
          <a:p>
            <a:pPr lvl="1"/>
            <a:r>
              <a:rPr lang="en-US" dirty="0"/>
              <a:t>Math, evolutionary theory</a:t>
            </a:r>
          </a:p>
          <a:p>
            <a:r>
              <a:rPr lang="en-US" dirty="0"/>
              <a:t>Does human nature allow us to get along?</a:t>
            </a:r>
          </a:p>
          <a:p>
            <a:pPr lvl="1"/>
            <a:r>
              <a:rPr lang="en-US" dirty="0"/>
              <a:t>Psychology</a:t>
            </a:r>
          </a:p>
          <a:p>
            <a:r>
              <a:rPr lang="en-US" dirty="0"/>
              <a:t>Can government help us get along?</a:t>
            </a:r>
          </a:p>
          <a:p>
            <a:pPr lvl="1"/>
            <a:r>
              <a:rPr lang="en-US" dirty="0" err="1"/>
              <a:t>Reasonocracy</a:t>
            </a:r>
            <a:endParaRPr lang="en-US" dirty="0"/>
          </a:p>
          <a:p>
            <a:r>
              <a:rPr lang="en-US" dirty="0"/>
              <a:t>Can we get along economically?</a:t>
            </a:r>
          </a:p>
          <a:p>
            <a:pPr lvl="1"/>
            <a:r>
              <a:rPr lang="en-US" dirty="0" err="1"/>
              <a:t>Makerism</a:t>
            </a:r>
            <a:endParaRPr lang="en-US" dirty="0"/>
          </a:p>
          <a:p>
            <a:r>
              <a:rPr lang="en-US" dirty="0"/>
              <a:t>What about…</a:t>
            </a:r>
          </a:p>
          <a:p>
            <a:pPr lvl="1"/>
            <a:r>
              <a:rPr lang="en-US" dirty="0"/>
              <a:t>Education, Transportation, Defense, Justice, etc. etc. 	</a:t>
            </a:r>
          </a:p>
        </p:txBody>
      </p:sp>
    </p:spTree>
    <p:extLst>
      <p:ext uri="{BB962C8B-B14F-4D97-AF65-F5344CB8AC3E}">
        <p14:creationId xmlns:p14="http://schemas.microsoft.com/office/powerpoint/2010/main" val="1099043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BA13-2EE2-C64E-A1F4-8169B1D999CF}"/>
              </a:ext>
            </a:extLst>
          </p:cNvPr>
          <p:cNvSpPr>
            <a:spLocks noGrp="1"/>
          </p:cNvSpPr>
          <p:nvPr>
            <p:ph type="title"/>
          </p:nvPr>
        </p:nvSpPr>
        <p:spPr/>
        <p:txBody>
          <a:bodyPr/>
          <a:lstStyle/>
          <a:p>
            <a:r>
              <a:rPr lang="en-US" dirty="0"/>
              <a:t>Vicious and Virtuous Cycles</a:t>
            </a:r>
          </a:p>
        </p:txBody>
      </p:sp>
      <p:pic>
        <p:nvPicPr>
          <p:cNvPr id="6" name="Content Placeholder 5">
            <a:extLst>
              <a:ext uri="{FF2B5EF4-FFF2-40B4-BE49-F238E27FC236}">
                <a16:creationId xmlns:a16="http://schemas.microsoft.com/office/drawing/2014/main" id="{E25EF527-7510-184D-AC24-517CFAF8EEB2}"/>
              </a:ext>
            </a:extLst>
          </p:cNvPr>
          <p:cNvPicPr>
            <a:picLocks noGrp="1" noChangeAspect="1"/>
          </p:cNvPicPr>
          <p:nvPr>
            <p:ph idx="1"/>
          </p:nvPr>
        </p:nvPicPr>
        <p:blipFill>
          <a:blip r:embed="rId2"/>
          <a:stretch>
            <a:fillRect/>
          </a:stretch>
        </p:blipFill>
        <p:spPr>
          <a:xfrm>
            <a:off x="3573949" y="1836738"/>
            <a:ext cx="4529753" cy="4195762"/>
          </a:xfrm>
        </p:spPr>
      </p:pic>
    </p:spTree>
    <p:extLst>
      <p:ext uri="{BB962C8B-B14F-4D97-AF65-F5344CB8AC3E}">
        <p14:creationId xmlns:p14="http://schemas.microsoft.com/office/powerpoint/2010/main" val="997565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91A1D-A85B-A147-B671-D3589648BCA3}"/>
              </a:ext>
            </a:extLst>
          </p:cNvPr>
          <p:cNvSpPr>
            <a:spLocks noGrp="1"/>
          </p:cNvSpPr>
          <p:nvPr>
            <p:ph type="title"/>
          </p:nvPr>
        </p:nvSpPr>
        <p:spPr/>
        <p:txBody>
          <a:bodyPr/>
          <a:lstStyle/>
          <a:p>
            <a:r>
              <a:rPr lang="en-US" dirty="0"/>
              <a:t>Scarcity is the driver of competition</a:t>
            </a:r>
          </a:p>
        </p:txBody>
      </p:sp>
      <p:sp>
        <p:nvSpPr>
          <p:cNvPr id="3" name="Content Placeholder 2">
            <a:extLst>
              <a:ext uri="{FF2B5EF4-FFF2-40B4-BE49-F238E27FC236}">
                <a16:creationId xmlns:a16="http://schemas.microsoft.com/office/drawing/2014/main" id="{E7B4BEE6-BAAC-D54B-A168-075E6CCA4622}"/>
              </a:ext>
            </a:extLst>
          </p:cNvPr>
          <p:cNvSpPr>
            <a:spLocks noGrp="1"/>
          </p:cNvSpPr>
          <p:nvPr>
            <p:ph idx="1"/>
          </p:nvPr>
        </p:nvSpPr>
        <p:spPr>
          <a:xfrm>
            <a:off x="2594609" y="1836617"/>
            <a:ext cx="8437457" cy="4195481"/>
          </a:xfrm>
        </p:spPr>
        <p:txBody>
          <a:bodyPr>
            <a:normAutofit lnSpcReduction="10000"/>
          </a:bodyPr>
          <a:lstStyle/>
          <a:p>
            <a:r>
              <a:rPr lang="en-US" dirty="0">
                <a:solidFill>
                  <a:srgbClr val="FFFF00"/>
                </a:solidFill>
              </a:rPr>
              <a:t>The Prisoner’s Dilemma</a:t>
            </a:r>
          </a:p>
          <a:p>
            <a:pPr lvl="1"/>
            <a:r>
              <a:rPr lang="en-US" dirty="0"/>
              <a:t>Mathematical model of the tradeoff between cooperation and competition</a:t>
            </a:r>
          </a:p>
          <a:p>
            <a:pPr lvl="1"/>
            <a:endParaRPr lang="en-US" dirty="0"/>
          </a:p>
          <a:p>
            <a:pPr marL="0" indent="0">
              <a:buNone/>
            </a:pPr>
            <a:endParaRPr lang="en-US" dirty="0">
              <a:solidFill>
                <a:srgbClr val="FFFF00"/>
              </a:solidFill>
            </a:endParaRPr>
          </a:p>
          <a:p>
            <a:r>
              <a:rPr lang="en-US" dirty="0">
                <a:solidFill>
                  <a:srgbClr val="FFFF00"/>
                </a:solidFill>
              </a:rPr>
              <a:t>The Ultimatum Game</a:t>
            </a:r>
          </a:p>
          <a:p>
            <a:pPr lvl="1"/>
            <a:r>
              <a:rPr lang="en-US" dirty="0"/>
              <a:t>Model of sharing of results of cooperative effort</a:t>
            </a:r>
          </a:p>
          <a:p>
            <a:endParaRPr lang="en-US" dirty="0"/>
          </a:p>
          <a:p>
            <a:endParaRPr lang="en-US" dirty="0"/>
          </a:p>
          <a:p>
            <a:r>
              <a:rPr lang="en-US" dirty="0">
                <a:solidFill>
                  <a:srgbClr val="FFFF00"/>
                </a:solidFill>
              </a:rPr>
              <a:t>Positive-sum Evolution</a:t>
            </a:r>
          </a:p>
          <a:p>
            <a:pPr lvl="1"/>
            <a:r>
              <a:rPr lang="en-US" dirty="0"/>
              <a:t>Evolution selects for positive-sum outcomes</a:t>
            </a:r>
          </a:p>
        </p:txBody>
      </p:sp>
      <p:pic>
        <p:nvPicPr>
          <p:cNvPr id="4" name="Picture 3">
            <a:extLst>
              <a:ext uri="{FF2B5EF4-FFF2-40B4-BE49-F238E27FC236}">
                <a16:creationId xmlns:a16="http://schemas.microsoft.com/office/drawing/2014/main" id="{558275FC-BFAC-6C49-A721-60936D882480}"/>
              </a:ext>
            </a:extLst>
          </p:cNvPr>
          <p:cNvPicPr>
            <a:picLocks noChangeAspect="1"/>
          </p:cNvPicPr>
          <p:nvPr/>
        </p:nvPicPr>
        <p:blipFill>
          <a:blip r:embed="rId2"/>
          <a:stretch>
            <a:fillRect/>
          </a:stretch>
        </p:blipFill>
        <p:spPr>
          <a:xfrm>
            <a:off x="740367" y="3429000"/>
            <a:ext cx="1400405" cy="1304127"/>
          </a:xfrm>
          <a:prstGeom prst="rect">
            <a:avLst/>
          </a:prstGeom>
        </p:spPr>
      </p:pic>
      <p:pic>
        <p:nvPicPr>
          <p:cNvPr id="6" name="Picture 5">
            <a:extLst>
              <a:ext uri="{FF2B5EF4-FFF2-40B4-BE49-F238E27FC236}">
                <a16:creationId xmlns:a16="http://schemas.microsoft.com/office/drawing/2014/main" id="{D213346F-081E-3642-AA7C-94E9E35B8301}"/>
              </a:ext>
            </a:extLst>
          </p:cNvPr>
          <p:cNvPicPr>
            <a:picLocks noChangeAspect="1"/>
          </p:cNvPicPr>
          <p:nvPr/>
        </p:nvPicPr>
        <p:blipFill>
          <a:blip r:embed="rId3"/>
          <a:stretch>
            <a:fillRect/>
          </a:stretch>
        </p:blipFill>
        <p:spPr>
          <a:xfrm>
            <a:off x="751542" y="1859802"/>
            <a:ext cx="1399988" cy="1339702"/>
          </a:xfrm>
          <a:prstGeom prst="rect">
            <a:avLst/>
          </a:prstGeom>
        </p:spPr>
      </p:pic>
      <p:pic>
        <p:nvPicPr>
          <p:cNvPr id="7" name="Picture 6">
            <a:extLst>
              <a:ext uri="{FF2B5EF4-FFF2-40B4-BE49-F238E27FC236}">
                <a16:creationId xmlns:a16="http://schemas.microsoft.com/office/drawing/2014/main" id="{D01DA712-F5AC-FD44-920D-7965CC9296F1}"/>
              </a:ext>
            </a:extLst>
          </p:cNvPr>
          <p:cNvPicPr>
            <a:picLocks noChangeAspect="1"/>
          </p:cNvPicPr>
          <p:nvPr/>
        </p:nvPicPr>
        <p:blipFill>
          <a:blip r:embed="rId4"/>
          <a:stretch>
            <a:fillRect/>
          </a:stretch>
        </p:blipFill>
        <p:spPr>
          <a:xfrm>
            <a:off x="837527" y="5030397"/>
            <a:ext cx="1174153" cy="1500307"/>
          </a:xfrm>
          <a:prstGeom prst="rect">
            <a:avLst/>
          </a:prstGeom>
        </p:spPr>
      </p:pic>
    </p:spTree>
    <p:extLst>
      <p:ext uri="{BB962C8B-B14F-4D97-AF65-F5344CB8AC3E}">
        <p14:creationId xmlns:p14="http://schemas.microsoft.com/office/powerpoint/2010/main" val="3853821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Central Argument (1 of 7)</a:t>
            </a:r>
          </a:p>
        </p:txBody>
      </p:sp>
      <p:sp>
        <p:nvSpPr>
          <p:cNvPr id="3" name="Text Placeholder 2"/>
          <p:cNvSpPr>
            <a:spLocks noGrp="1"/>
          </p:cNvSpPr>
          <p:nvPr>
            <p:ph type="body" idx="1"/>
          </p:nvPr>
        </p:nvSpPr>
        <p:spPr/>
        <p:txBody>
          <a:bodyPr/>
          <a:lstStyle/>
          <a:p>
            <a:endParaRPr lang="en-US" sz="3125" dirty="0">
              <a:solidFill>
                <a:srgbClr val="FFFF00"/>
              </a:solidFill>
              <a:latin typeface="Oswald"/>
              <a:cs typeface="Oswald"/>
            </a:endParaRPr>
          </a:p>
          <a:p>
            <a:endParaRPr lang="en-US" sz="3125" dirty="0">
              <a:solidFill>
                <a:srgbClr val="FFFF00"/>
              </a:solidFill>
              <a:latin typeface="Oswald"/>
              <a:cs typeface="Oswald"/>
            </a:endParaRPr>
          </a:p>
          <a:p>
            <a:endParaRPr lang="en-US" sz="3125" dirty="0">
              <a:solidFill>
                <a:srgbClr val="FFFF00"/>
              </a:solidFill>
              <a:latin typeface="Oswald"/>
              <a:cs typeface="Oswald"/>
            </a:endParaRPr>
          </a:p>
          <a:p>
            <a:pPr marL="0" indent="0" algn="ctr">
              <a:buNone/>
            </a:pPr>
            <a:r>
              <a:rPr lang="en-US" sz="3125" dirty="0">
                <a:solidFill>
                  <a:srgbClr val="FFFF00"/>
                </a:solidFill>
                <a:latin typeface="Oswald"/>
                <a:cs typeface="Oswald"/>
              </a:rPr>
              <a:t>The </a:t>
            </a:r>
            <a:r>
              <a:rPr lang="en-US" sz="3125" i="1" dirty="0">
                <a:solidFill>
                  <a:srgbClr val="FFFF00"/>
                </a:solidFill>
                <a:latin typeface="Oswald"/>
                <a:cs typeface="Oswald"/>
              </a:rPr>
              <a:t>tradeoff</a:t>
            </a:r>
            <a:r>
              <a:rPr lang="en-US" sz="3125" dirty="0">
                <a:solidFill>
                  <a:srgbClr val="FFFF00"/>
                </a:solidFill>
                <a:latin typeface="Oswald"/>
                <a:cs typeface="Oswald"/>
              </a:rPr>
              <a:t> between cooperation and competition </a:t>
            </a:r>
            <a:br>
              <a:rPr lang="en-US" sz="3125" dirty="0">
                <a:solidFill>
                  <a:srgbClr val="FFFF00"/>
                </a:solidFill>
                <a:latin typeface="Oswald"/>
                <a:cs typeface="Oswald"/>
              </a:rPr>
            </a:br>
            <a:r>
              <a:rPr lang="en-US" sz="3125" dirty="0">
                <a:solidFill>
                  <a:srgbClr val="FFFF00"/>
                </a:solidFill>
                <a:latin typeface="Oswald"/>
                <a:cs typeface="Oswald"/>
              </a:rPr>
              <a:t>determines whether our society will succeed or fail</a:t>
            </a:r>
          </a:p>
        </p:txBody>
      </p:sp>
      <p:sp>
        <p:nvSpPr>
          <p:cNvPr id="4" name="Slide Number Placeholder 3"/>
          <p:cNvSpPr>
            <a:spLocks noGrp="1"/>
          </p:cNvSpPr>
          <p:nvPr>
            <p:ph type="sldNum" idx="12"/>
          </p:nvPr>
        </p:nvSpPr>
        <p:spPr/>
        <p:txBody>
          <a:bodyPr/>
          <a:lstStyle/>
          <a:p>
            <a:fld id="{00000000-1234-1234-1234-123412341234}" type="slidenum">
              <a:rPr lang="en" smtClean="0"/>
              <a:pPr/>
              <a:t>13</a:t>
            </a:fld>
            <a:endParaRPr lang="en"/>
          </a:p>
        </p:txBody>
      </p:sp>
      <p:pic>
        <p:nvPicPr>
          <p:cNvPr id="5" name="Picture 4"/>
          <p:cNvPicPr>
            <a:picLocks noChangeAspect="1"/>
          </p:cNvPicPr>
          <p:nvPr/>
        </p:nvPicPr>
        <p:blipFill>
          <a:blip r:embed="rId2"/>
          <a:stretch>
            <a:fillRect/>
          </a:stretch>
        </p:blipFill>
        <p:spPr>
          <a:xfrm>
            <a:off x="9594516" y="4521238"/>
            <a:ext cx="2292684" cy="2292684"/>
          </a:xfrm>
          <a:prstGeom prst="rect">
            <a:avLst/>
          </a:prstGeom>
        </p:spPr>
      </p:pic>
    </p:spTree>
    <p:extLst>
      <p:ext uri="{BB962C8B-B14F-4D97-AF65-F5344CB8AC3E}">
        <p14:creationId xmlns:p14="http://schemas.microsoft.com/office/powerpoint/2010/main" val="510633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Central Argument (2 of 7)</a:t>
            </a:r>
          </a:p>
        </p:txBody>
      </p:sp>
      <p:sp>
        <p:nvSpPr>
          <p:cNvPr id="3" name="Text Placeholder 2"/>
          <p:cNvSpPr>
            <a:spLocks noGrp="1"/>
          </p:cNvSpPr>
          <p:nvPr>
            <p:ph type="body" idx="1"/>
          </p:nvPr>
        </p:nvSpPr>
        <p:spPr/>
        <p:txBody>
          <a:bodyPr/>
          <a:lstStyle/>
          <a:p>
            <a:endParaRPr lang="en-US" sz="3125" dirty="0">
              <a:solidFill>
                <a:srgbClr val="FFFF00"/>
              </a:solidFill>
              <a:latin typeface="Oswald"/>
              <a:cs typeface="Oswald"/>
            </a:endParaRPr>
          </a:p>
          <a:p>
            <a:endParaRPr lang="en-US" sz="3125" dirty="0">
              <a:solidFill>
                <a:srgbClr val="FFFF00"/>
              </a:solidFill>
              <a:latin typeface="Oswald"/>
              <a:cs typeface="Oswald"/>
            </a:endParaRPr>
          </a:p>
          <a:p>
            <a:pPr marL="0" indent="0" algn="ctr">
              <a:buNone/>
            </a:pPr>
            <a:r>
              <a:rPr lang="en-US" sz="3125" dirty="0">
                <a:solidFill>
                  <a:srgbClr val="FFFF00"/>
                </a:solidFill>
                <a:latin typeface="Oswald"/>
                <a:cs typeface="Oswald"/>
              </a:rPr>
              <a:t>Many social situations can be described by the </a:t>
            </a:r>
            <a:r>
              <a:rPr lang="en-US" sz="3125" i="1" dirty="0">
                <a:solidFill>
                  <a:srgbClr val="FFFF00"/>
                </a:solidFill>
                <a:latin typeface="Oswald"/>
                <a:cs typeface="Oswald"/>
              </a:rPr>
              <a:t>Prisoner’s Dilemma</a:t>
            </a:r>
            <a:r>
              <a:rPr lang="en-US" sz="3125" dirty="0">
                <a:solidFill>
                  <a:srgbClr val="FFFF00"/>
                </a:solidFill>
                <a:latin typeface="Oswald"/>
                <a:cs typeface="Oswald"/>
              </a:rPr>
              <a:t>.</a:t>
            </a:r>
          </a:p>
          <a:p>
            <a:pPr algn="ctr"/>
            <a:endParaRPr lang="en-US" sz="3125" dirty="0">
              <a:solidFill>
                <a:srgbClr val="FFFF00"/>
              </a:solidFill>
              <a:latin typeface="Oswald"/>
              <a:cs typeface="Oswald"/>
            </a:endParaRPr>
          </a:p>
          <a:p>
            <a:pPr marL="0" indent="0" algn="ctr">
              <a:buNone/>
            </a:pPr>
            <a:r>
              <a:rPr lang="en-US" sz="3125" dirty="0">
                <a:solidFill>
                  <a:srgbClr val="FFFF00"/>
                </a:solidFill>
                <a:latin typeface="Oswald"/>
                <a:cs typeface="Oswald"/>
              </a:rPr>
              <a:t>It seems like you should </a:t>
            </a:r>
            <a:r>
              <a:rPr lang="en-US" sz="3125" i="1" dirty="0">
                <a:solidFill>
                  <a:srgbClr val="FFFF00"/>
                </a:solidFill>
                <a:latin typeface="Oswald"/>
                <a:cs typeface="Oswald"/>
              </a:rPr>
              <a:t>compete</a:t>
            </a:r>
            <a:r>
              <a:rPr lang="en-US" sz="3125" dirty="0">
                <a:solidFill>
                  <a:srgbClr val="FFFF00"/>
                </a:solidFill>
                <a:latin typeface="Oswald"/>
                <a:cs typeface="Oswald"/>
              </a:rPr>
              <a:t>…</a:t>
            </a:r>
          </a:p>
          <a:p>
            <a:pPr marL="0" indent="0" algn="ctr">
              <a:buNone/>
            </a:pPr>
            <a:r>
              <a:rPr lang="en-US" sz="3125" dirty="0">
                <a:solidFill>
                  <a:srgbClr val="FFFF00"/>
                </a:solidFill>
                <a:latin typeface="Oswald"/>
                <a:cs typeface="Oswald"/>
              </a:rPr>
              <a:t>… but actually, you should </a:t>
            </a:r>
            <a:r>
              <a:rPr lang="en-US" sz="3125" i="1" dirty="0">
                <a:solidFill>
                  <a:srgbClr val="FFFF00"/>
                </a:solidFill>
                <a:latin typeface="Oswald"/>
                <a:cs typeface="Oswald"/>
              </a:rPr>
              <a:t>cooperate</a:t>
            </a:r>
          </a:p>
        </p:txBody>
      </p:sp>
      <p:sp>
        <p:nvSpPr>
          <p:cNvPr id="4" name="Slide Number Placeholder 3"/>
          <p:cNvSpPr>
            <a:spLocks noGrp="1"/>
          </p:cNvSpPr>
          <p:nvPr>
            <p:ph type="sldNum" idx="12"/>
          </p:nvPr>
        </p:nvSpPr>
        <p:spPr/>
        <p:txBody>
          <a:bodyPr/>
          <a:lstStyle/>
          <a:p>
            <a:fld id="{00000000-1234-1234-1234-123412341234}" type="slidenum">
              <a:rPr lang="en" smtClean="0"/>
              <a:pPr/>
              <a:t>14</a:t>
            </a:fld>
            <a:endParaRPr lang="en"/>
          </a:p>
        </p:txBody>
      </p:sp>
      <p:pic>
        <p:nvPicPr>
          <p:cNvPr id="5" name="Content Placeholder 7"/>
          <p:cNvPicPr>
            <a:picLocks noChangeAspect="1"/>
          </p:cNvPicPr>
          <p:nvPr/>
        </p:nvPicPr>
        <p:blipFill>
          <a:blip r:embed="rId2">
            <a:extLst>
              <a:ext uri="{28A0092B-C50C-407E-A947-70E740481C1C}">
                <a14:useLocalDpi xmlns:a14="http://schemas.microsoft.com/office/drawing/2010/main"/>
              </a:ext>
            </a:extLst>
          </a:blip>
          <a:srcRect l="-43351" r="-43351"/>
          <a:stretch>
            <a:fillRect/>
          </a:stretch>
        </p:blipFill>
        <p:spPr>
          <a:xfrm>
            <a:off x="8089900" y="3965578"/>
            <a:ext cx="5189215" cy="2556104"/>
          </a:xfrm>
          <a:prstGeom prst="rect">
            <a:avLst/>
          </a:prstGeom>
        </p:spPr>
      </p:pic>
    </p:spTree>
    <p:extLst>
      <p:ext uri="{BB962C8B-B14F-4D97-AF65-F5344CB8AC3E}">
        <p14:creationId xmlns:p14="http://schemas.microsoft.com/office/powerpoint/2010/main" val="877707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Central Argument (3 of 7)</a:t>
            </a:r>
          </a:p>
        </p:txBody>
      </p:sp>
      <p:sp>
        <p:nvSpPr>
          <p:cNvPr id="3" name="Text Placeholder 2"/>
          <p:cNvSpPr>
            <a:spLocks noGrp="1"/>
          </p:cNvSpPr>
          <p:nvPr>
            <p:ph type="body" idx="1"/>
          </p:nvPr>
        </p:nvSpPr>
        <p:spPr/>
        <p:txBody>
          <a:bodyPr/>
          <a:lstStyle/>
          <a:p>
            <a:endParaRPr lang="en-US" sz="3125" dirty="0">
              <a:solidFill>
                <a:srgbClr val="FFFF00"/>
              </a:solidFill>
              <a:latin typeface="Oswald"/>
              <a:cs typeface="Oswald"/>
            </a:endParaRPr>
          </a:p>
          <a:p>
            <a:endParaRPr lang="en-US" sz="3125" dirty="0">
              <a:solidFill>
                <a:srgbClr val="FFFF00"/>
              </a:solidFill>
              <a:latin typeface="Oswald"/>
              <a:cs typeface="Oswald"/>
            </a:endParaRPr>
          </a:p>
          <a:p>
            <a:pPr marL="0" indent="0" algn="ctr">
              <a:buNone/>
            </a:pPr>
            <a:r>
              <a:rPr lang="en-US" sz="3125" i="1" dirty="0">
                <a:solidFill>
                  <a:srgbClr val="FFFF00"/>
                </a:solidFill>
                <a:latin typeface="Oswald"/>
                <a:cs typeface="Oswald"/>
              </a:rPr>
              <a:t>Scarcity</a:t>
            </a:r>
            <a:r>
              <a:rPr lang="en-US" sz="3125" dirty="0">
                <a:solidFill>
                  <a:srgbClr val="FFFF00"/>
                </a:solidFill>
                <a:latin typeface="Oswald"/>
                <a:cs typeface="Oswald"/>
              </a:rPr>
              <a:t> promotes competition </a:t>
            </a:r>
          </a:p>
          <a:p>
            <a:pPr algn="ctr"/>
            <a:endParaRPr lang="en-US" sz="3125" dirty="0">
              <a:solidFill>
                <a:srgbClr val="FFFF00"/>
              </a:solidFill>
              <a:latin typeface="Oswald"/>
              <a:cs typeface="Oswald"/>
            </a:endParaRPr>
          </a:p>
          <a:p>
            <a:pPr marL="0" indent="0" algn="ctr">
              <a:buNone/>
            </a:pPr>
            <a:r>
              <a:rPr lang="en-US" sz="3125" i="1" dirty="0">
                <a:solidFill>
                  <a:srgbClr val="FFFF00"/>
                </a:solidFill>
                <a:latin typeface="Oswald"/>
                <a:cs typeface="Oswald"/>
              </a:rPr>
              <a:t>Abundance</a:t>
            </a:r>
            <a:r>
              <a:rPr lang="en-US" sz="3125" dirty="0">
                <a:solidFill>
                  <a:srgbClr val="FFFF00"/>
                </a:solidFill>
                <a:latin typeface="Oswald"/>
                <a:cs typeface="Oswald"/>
              </a:rPr>
              <a:t> promotes cooperation</a:t>
            </a:r>
          </a:p>
          <a:p>
            <a:pPr algn="ctr"/>
            <a:endParaRPr lang="en-US" sz="3125" dirty="0">
              <a:solidFill>
                <a:srgbClr val="FFFF00"/>
              </a:solidFill>
              <a:latin typeface="Oswald"/>
              <a:cs typeface="Oswald"/>
            </a:endParaRPr>
          </a:p>
          <a:p>
            <a:pPr marL="0" indent="0" algn="ctr">
              <a:buNone/>
            </a:pPr>
            <a:r>
              <a:rPr lang="en-US" sz="3125" dirty="0">
                <a:solidFill>
                  <a:srgbClr val="FFFF00"/>
                </a:solidFill>
                <a:latin typeface="Oswald"/>
                <a:cs typeface="Oswald"/>
              </a:rPr>
              <a:t>(and vice versa)</a:t>
            </a:r>
          </a:p>
        </p:txBody>
      </p:sp>
      <p:sp>
        <p:nvSpPr>
          <p:cNvPr id="4" name="Slide Number Placeholder 3"/>
          <p:cNvSpPr>
            <a:spLocks noGrp="1"/>
          </p:cNvSpPr>
          <p:nvPr>
            <p:ph type="sldNum" idx="12"/>
          </p:nvPr>
        </p:nvSpPr>
        <p:spPr/>
        <p:txBody>
          <a:bodyPr/>
          <a:lstStyle/>
          <a:p>
            <a:fld id="{00000000-1234-1234-1234-123412341234}" type="slidenum">
              <a:rPr lang="en" smtClean="0"/>
              <a:pPr/>
              <a:t>15</a:t>
            </a:fld>
            <a:endParaRPr lang="en"/>
          </a:p>
        </p:txBody>
      </p:sp>
      <p:pic>
        <p:nvPicPr>
          <p:cNvPr id="5" name="Picture 4" descr="Screen Shot 2017-01-17 at 7.43.05 PM.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31350" y="4214877"/>
            <a:ext cx="1986915" cy="2236987"/>
          </a:xfrm>
          <a:prstGeom prst="rect">
            <a:avLst/>
          </a:prstGeom>
        </p:spPr>
      </p:pic>
    </p:spTree>
    <p:extLst>
      <p:ext uri="{BB962C8B-B14F-4D97-AF65-F5344CB8AC3E}">
        <p14:creationId xmlns:p14="http://schemas.microsoft.com/office/powerpoint/2010/main" val="560125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Central Argument (4 of 7)</a:t>
            </a:r>
          </a:p>
        </p:txBody>
      </p:sp>
      <p:sp>
        <p:nvSpPr>
          <p:cNvPr id="3" name="Text Placeholder 2"/>
          <p:cNvSpPr>
            <a:spLocks noGrp="1"/>
          </p:cNvSpPr>
          <p:nvPr>
            <p:ph type="body" idx="1"/>
          </p:nvPr>
        </p:nvSpPr>
        <p:spPr/>
        <p:txBody>
          <a:bodyPr/>
          <a:lstStyle/>
          <a:p>
            <a:endParaRPr lang="en-US" sz="3125" dirty="0">
              <a:solidFill>
                <a:srgbClr val="FFFF00"/>
              </a:solidFill>
              <a:latin typeface="Oswald"/>
              <a:cs typeface="Oswald"/>
            </a:endParaRPr>
          </a:p>
          <a:p>
            <a:endParaRPr lang="en-US" sz="3125" dirty="0">
              <a:solidFill>
                <a:srgbClr val="FFFF00"/>
              </a:solidFill>
              <a:latin typeface="Oswald"/>
              <a:cs typeface="Oswald"/>
            </a:endParaRPr>
          </a:p>
          <a:p>
            <a:endParaRPr lang="en-US" sz="3125" dirty="0">
              <a:solidFill>
                <a:srgbClr val="FFFF00"/>
              </a:solidFill>
              <a:latin typeface="Oswald"/>
              <a:cs typeface="Oswald"/>
            </a:endParaRPr>
          </a:p>
          <a:p>
            <a:pPr marL="0" indent="0" algn="ctr">
              <a:buNone/>
            </a:pPr>
            <a:r>
              <a:rPr lang="en-US" sz="3125" i="1" dirty="0">
                <a:solidFill>
                  <a:srgbClr val="FFFF00"/>
                </a:solidFill>
                <a:latin typeface="Oswald"/>
                <a:cs typeface="Oswald"/>
              </a:rPr>
              <a:t>Artificial Intelligence</a:t>
            </a:r>
            <a:r>
              <a:rPr lang="en-US" sz="3125" dirty="0">
                <a:solidFill>
                  <a:srgbClr val="FFFF00"/>
                </a:solidFill>
                <a:latin typeface="Oswald"/>
                <a:cs typeface="Oswald"/>
              </a:rPr>
              <a:t> </a:t>
            </a:r>
          </a:p>
          <a:p>
            <a:pPr marL="0" indent="0" algn="ctr">
              <a:buNone/>
            </a:pPr>
            <a:r>
              <a:rPr lang="en-US" sz="3125" dirty="0">
                <a:solidFill>
                  <a:srgbClr val="FFFF00"/>
                </a:solidFill>
                <a:latin typeface="Oswald"/>
                <a:cs typeface="Oswald"/>
              </a:rPr>
              <a:t>and </a:t>
            </a:r>
            <a:r>
              <a:rPr lang="en-US" sz="3125" i="1" dirty="0">
                <a:solidFill>
                  <a:srgbClr val="FFFF00"/>
                </a:solidFill>
                <a:latin typeface="Oswald"/>
                <a:cs typeface="Oswald"/>
              </a:rPr>
              <a:t>Personal Manufacturing</a:t>
            </a:r>
          </a:p>
          <a:p>
            <a:pPr algn="ctr"/>
            <a:endParaRPr lang="en-US" sz="3125" i="1" dirty="0">
              <a:solidFill>
                <a:srgbClr val="FFFF00"/>
              </a:solidFill>
              <a:latin typeface="Oswald"/>
              <a:cs typeface="Oswald"/>
            </a:endParaRPr>
          </a:p>
          <a:p>
            <a:pPr marL="0" indent="0" algn="ctr">
              <a:buNone/>
            </a:pPr>
            <a:r>
              <a:rPr lang="en-US" sz="3125" dirty="0">
                <a:solidFill>
                  <a:srgbClr val="FFFF00"/>
                </a:solidFill>
                <a:latin typeface="Oswald"/>
                <a:cs typeface="Oswald"/>
              </a:rPr>
              <a:t>can solve scarcity</a:t>
            </a:r>
          </a:p>
        </p:txBody>
      </p:sp>
      <p:sp>
        <p:nvSpPr>
          <p:cNvPr id="4" name="Slide Number Placeholder 3"/>
          <p:cNvSpPr>
            <a:spLocks noGrp="1"/>
          </p:cNvSpPr>
          <p:nvPr>
            <p:ph type="sldNum" idx="12"/>
          </p:nvPr>
        </p:nvSpPr>
        <p:spPr/>
        <p:txBody>
          <a:bodyPr/>
          <a:lstStyle/>
          <a:p>
            <a:fld id="{00000000-1234-1234-1234-123412341234}" type="slidenum">
              <a:rPr lang="en" smtClean="0"/>
              <a:pPr/>
              <a:t>16</a:t>
            </a:fld>
            <a:endParaRPr lang="en"/>
          </a:p>
        </p:txBody>
      </p:sp>
      <p:pic>
        <p:nvPicPr>
          <p:cNvPr id="5" name="Picture 4" descr="Screen Shot 2015-06-15 at 12.34.1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88981" y="4924883"/>
            <a:ext cx="1246624" cy="1596799"/>
          </a:xfrm>
          <a:prstGeom prst="rect">
            <a:avLst/>
          </a:prstGeom>
        </p:spPr>
      </p:pic>
      <p:pic>
        <p:nvPicPr>
          <p:cNvPr id="6" name="Picture 5"/>
          <p:cNvPicPr>
            <a:picLocks noChangeAspect="1"/>
          </p:cNvPicPr>
          <p:nvPr/>
        </p:nvPicPr>
        <p:blipFill>
          <a:blip r:embed="rId3"/>
          <a:stretch>
            <a:fillRect/>
          </a:stretch>
        </p:blipFill>
        <p:spPr>
          <a:xfrm>
            <a:off x="9156700" y="3161538"/>
            <a:ext cx="2057400" cy="2057400"/>
          </a:xfrm>
          <a:prstGeom prst="rect">
            <a:avLst/>
          </a:prstGeom>
        </p:spPr>
      </p:pic>
    </p:spTree>
    <p:extLst>
      <p:ext uri="{BB962C8B-B14F-4D97-AF65-F5344CB8AC3E}">
        <p14:creationId xmlns:p14="http://schemas.microsoft.com/office/powerpoint/2010/main" val="1612117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Central Argument (5 of 7)</a:t>
            </a:r>
          </a:p>
        </p:txBody>
      </p:sp>
      <p:sp>
        <p:nvSpPr>
          <p:cNvPr id="3" name="Text Placeholder 2"/>
          <p:cNvSpPr>
            <a:spLocks noGrp="1"/>
          </p:cNvSpPr>
          <p:nvPr>
            <p:ph type="body" idx="1"/>
          </p:nvPr>
        </p:nvSpPr>
        <p:spPr/>
        <p:txBody>
          <a:bodyPr/>
          <a:lstStyle/>
          <a:p>
            <a:endParaRPr lang="en-US" sz="3125" dirty="0">
              <a:solidFill>
                <a:srgbClr val="FFFF00"/>
              </a:solidFill>
              <a:latin typeface="Oswald"/>
              <a:cs typeface="Oswald"/>
            </a:endParaRPr>
          </a:p>
          <a:p>
            <a:endParaRPr lang="en-US" sz="3125" dirty="0">
              <a:solidFill>
                <a:srgbClr val="FFFF00"/>
              </a:solidFill>
              <a:latin typeface="Oswald"/>
              <a:cs typeface="Oswald"/>
            </a:endParaRPr>
          </a:p>
          <a:p>
            <a:pPr marL="0" indent="0" algn="ctr">
              <a:buNone/>
            </a:pPr>
            <a:r>
              <a:rPr lang="en-US" sz="3125" dirty="0">
                <a:solidFill>
                  <a:srgbClr val="FFFF00"/>
                </a:solidFill>
                <a:latin typeface="Oswald"/>
                <a:cs typeface="Oswald"/>
              </a:rPr>
              <a:t>Our political &amp; economic systems were developed for competitive scarcity. </a:t>
            </a:r>
          </a:p>
          <a:p>
            <a:pPr algn="ctr"/>
            <a:endParaRPr lang="en-US" sz="3125" dirty="0">
              <a:solidFill>
                <a:srgbClr val="FFFF00"/>
              </a:solidFill>
              <a:latin typeface="Oswald"/>
              <a:cs typeface="Oswald"/>
            </a:endParaRPr>
          </a:p>
          <a:p>
            <a:pPr marL="0" indent="0" algn="ctr">
              <a:buNone/>
            </a:pPr>
            <a:r>
              <a:rPr lang="en-US" sz="3125" dirty="0">
                <a:solidFill>
                  <a:srgbClr val="FFFF00"/>
                </a:solidFill>
                <a:latin typeface="Oswald"/>
                <a:cs typeface="Oswald"/>
              </a:rPr>
              <a:t>They must change for the new era of cooperation and abundance!</a:t>
            </a:r>
          </a:p>
        </p:txBody>
      </p:sp>
      <p:sp>
        <p:nvSpPr>
          <p:cNvPr id="4" name="Slide Number Placeholder 3"/>
          <p:cNvSpPr>
            <a:spLocks noGrp="1"/>
          </p:cNvSpPr>
          <p:nvPr>
            <p:ph type="sldNum" idx="12"/>
          </p:nvPr>
        </p:nvSpPr>
        <p:spPr/>
        <p:txBody>
          <a:bodyPr/>
          <a:lstStyle/>
          <a:p>
            <a:fld id="{00000000-1234-1234-1234-123412341234}" type="slidenum">
              <a:rPr lang="en" smtClean="0"/>
              <a:pPr/>
              <a:t>17</a:t>
            </a:fld>
            <a:endParaRPr lang="en"/>
          </a:p>
        </p:txBody>
      </p:sp>
    </p:spTree>
    <p:extLst>
      <p:ext uri="{BB962C8B-B14F-4D97-AF65-F5344CB8AC3E}">
        <p14:creationId xmlns:p14="http://schemas.microsoft.com/office/powerpoint/2010/main" val="59749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Central Argument (6 of 7)</a:t>
            </a:r>
          </a:p>
        </p:txBody>
      </p:sp>
      <p:sp>
        <p:nvSpPr>
          <p:cNvPr id="3" name="Text Placeholder 2"/>
          <p:cNvSpPr>
            <a:spLocks noGrp="1"/>
          </p:cNvSpPr>
          <p:nvPr>
            <p:ph type="body" idx="1"/>
          </p:nvPr>
        </p:nvSpPr>
        <p:spPr/>
        <p:txBody>
          <a:bodyPr/>
          <a:lstStyle/>
          <a:p>
            <a:endParaRPr lang="en-US" sz="3125" dirty="0">
              <a:solidFill>
                <a:srgbClr val="FFFF00"/>
              </a:solidFill>
              <a:latin typeface="Oswald"/>
              <a:cs typeface="Oswald"/>
            </a:endParaRPr>
          </a:p>
          <a:p>
            <a:pPr marL="0" indent="0" algn="ctr">
              <a:buNone/>
            </a:pPr>
            <a:r>
              <a:rPr lang="en-US" sz="3125" dirty="0">
                <a:solidFill>
                  <a:srgbClr val="FFFF00"/>
                </a:solidFill>
                <a:latin typeface="Oswald"/>
                <a:cs typeface="Oswald"/>
              </a:rPr>
              <a:t>What replaces </a:t>
            </a:r>
            <a:r>
              <a:rPr lang="en-US" sz="3125" i="1" dirty="0">
                <a:solidFill>
                  <a:srgbClr val="FFFF00"/>
                </a:solidFill>
                <a:latin typeface="Oswald"/>
                <a:cs typeface="Oswald"/>
              </a:rPr>
              <a:t>Capitalism/Communism</a:t>
            </a:r>
            <a:r>
              <a:rPr lang="en-US" sz="3125" dirty="0">
                <a:solidFill>
                  <a:srgbClr val="FFFF00"/>
                </a:solidFill>
                <a:latin typeface="Oswald"/>
                <a:cs typeface="Oswald"/>
              </a:rPr>
              <a:t>?</a:t>
            </a:r>
          </a:p>
          <a:p>
            <a:pPr algn="ctr"/>
            <a:endParaRPr lang="en-US" sz="3125" dirty="0">
              <a:solidFill>
                <a:srgbClr val="FFFF00"/>
              </a:solidFill>
              <a:latin typeface="Oswald"/>
              <a:cs typeface="Oswald"/>
            </a:endParaRPr>
          </a:p>
          <a:p>
            <a:pPr algn="ctr"/>
            <a:endParaRPr lang="en-US" sz="3125" dirty="0">
              <a:solidFill>
                <a:srgbClr val="FFFF00"/>
              </a:solidFill>
              <a:latin typeface="Oswald"/>
              <a:cs typeface="Oswald"/>
            </a:endParaRPr>
          </a:p>
          <a:p>
            <a:pPr marL="0" indent="0" algn="ctr">
              <a:buNone/>
            </a:pPr>
            <a:r>
              <a:rPr lang="en-US" sz="3125" i="1" dirty="0" err="1">
                <a:solidFill>
                  <a:srgbClr val="FFFF00"/>
                </a:solidFill>
                <a:latin typeface="Oswald"/>
                <a:cs typeface="Oswald"/>
              </a:rPr>
              <a:t>Makerism</a:t>
            </a:r>
            <a:r>
              <a:rPr lang="en-US" sz="3125" i="1" dirty="0">
                <a:solidFill>
                  <a:srgbClr val="FFFF00"/>
                </a:solidFill>
                <a:latin typeface="Oswald"/>
                <a:cs typeface="Oswald"/>
              </a:rPr>
              <a:t> </a:t>
            </a:r>
          </a:p>
          <a:p>
            <a:pPr marL="0" indent="0" algn="ctr">
              <a:buNone/>
            </a:pPr>
            <a:r>
              <a:rPr lang="en-US" sz="2734" dirty="0">
                <a:solidFill>
                  <a:srgbClr val="FFFF00"/>
                </a:solidFill>
                <a:latin typeface="Oswald"/>
                <a:cs typeface="Oswald"/>
              </a:rPr>
              <a:t>(democratize the means of production)</a:t>
            </a:r>
            <a:endParaRPr lang="en-US" sz="2344" i="1" dirty="0">
              <a:solidFill>
                <a:srgbClr val="FFFF00"/>
              </a:solidFill>
              <a:latin typeface="Oswald"/>
              <a:cs typeface="Oswald"/>
            </a:endParaRPr>
          </a:p>
        </p:txBody>
      </p:sp>
      <p:sp>
        <p:nvSpPr>
          <p:cNvPr id="4" name="Slide Number Placeholder 3"/>
          <p:cNvSpPr>
            <a:spLocks noGrp="1"/>
          </p:cNvSpPr>
          <p:nvPr>
            <p:ph type="sldNum" idx="12"/>
          </p:nvPr>
        </p:nvSpPr>
        <p:spPr/>
        <p:txBody>
          <a:bodyPr/>
          <a:lstStyle/>
          <a:p>
            <a:fld id="{00000000-1234-1234-1234-123412341234}" type="slidenum">
              <a:rPr lang="en" smtClean="0"/>
              <a:pPr/>
              <a:t>18</a:t>
            </a:fld>
            <a:endParaRPr lang="en"/>
          </a:p>
        </p:txBody>
      </p:sp>
    </p:spTree>
    <p:extLst>
      <p:ext uri="{BB962C8B-B14F-4D97-AF65-F5344CB8AC3E}">
        <p14:creationId xmlns:p14="http://schemas.microsoft.com/office/powerpoint/2010/main" val="1329537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chemeClr val="tx1"/>
                </a:solidFill>
              </a:rPr>
              <a:t>Makerism</a:t>
            </a:r>
            <a:endParaRPr lang="en-US" dirty="0">
              <a:solidFill>
                <a:schemeClr val="tx1"/>
              </a:solidFill>
            </a:endParaRPr>
          </a:p>
        </p:txBody>
      </p:sp>
      <p:sp>
        <p:nvSpPr>
          <p:cNvPr id="3" name="Text Placeholder 2"/>
          <p:cNvSpPr>
            <a:spLocks noGrp="1"/>
          </p:cNvSpPr>
          <p:nvPr>
            <p:ph type="body" idx="1"/>
          </p:nvPr>
        </p:nvSpPr>
        <p:spPr/>
        <p:txBody>
          <a:bodyPr/>
          <a:lstStyle/>
          <a:p>
            <a:endParaRPr lang="en-US" dirty="0"/>
          </a:p>
          <a:p>
            <a:r>
              <a:rPr lang="en-US" dirty="0"/>
              <a:t>Capitalism: </a:t>
            </a:r>
            <a:r>
              <a:rPr lang="en-US" i="1" dirty="0">
                <a:solidFill>
                  <a:srgbClr val="FFFF00"/>
                </a:solidFill>
              </a:rPr>
              <a:t>Capital</a:t>
            </a:r>
            <a:r>
              <a:rPr lang="en-US" dirty="0"/>
              <a:t> owns the means of production</a:t>
            </a:r>
          </a:p>
          <a:p>
            <a:endParaRPr lang="en-US" dirty="0"/>
          </a:p>
          <a:p>
            <a:r>
              <a:rPr lang="en-US" dirty="0"/>
              <a:t>Communism: </a:t>
            </a:r>
            <a:r>
              <a:rPr lang="en-US" i="1" dirty="0">
                <a:solidFill>
                  <a:srgbClr val="FFFF00"/>
                </a:solidFill>
              </a:rPr>
              <a:t>Government</a:t>
            </a:r>
            <a:r>
              <a:rPr lang="en-US" i="1" dirty="0"/>
              <a:t> </a:t>
            </a:r>
            <a:r>
              <a:rPr lang="en-US" dirty="0"/>
              <a:t>owns the means of production</a:t>
            </a:r>
          </a:p>
          <a:p>
            <a:endParaRPr lang="en-US" dirty="0"/>
          </a:p>
          <a:p>
            <a:r>
              <a:rPr lang="en-US" dirty="0" err="1"/>
              <a:t>Makerism</a:t>
            </a:r>
            <a:r>
              <a:rPr lang="en-US" dirty="0"/>
              <a:t>: </a:t>
            </a:r>
            <a:r>
              <a:rPr lang="en-US" i="1" dirty="0">
                <a:solidFill>
                  <a:srgbClr val="FFFF00"/>
                </a:solidFill>
              </a:rPr>
              <a:t>Everybody</a:t>
            </a:r>
            <a:r>
              <a:rPr lang="en-US" i="1" dirty="0"/>
              <a:t> </a:t>
            </a:r>
            <a:r>
              <a:rPr lang="en-US" dirty="0"/>
              <a:t>owns the means of production</a:t>
            </a:r>
          </a:p>
          <a:p>
            <a:endParaRPr lang="en-US" dirty="0"/>
          </a:p>
          <a:p>
            <a:pPr lvl="1"/>
            <a:r>
              <a:rPr lang="en-US" dirty="0"/>
              <a:t>The means of production are:</a:t>
            </a:r>
          </a:p>
          <a:p>
            <a:pPr lvl="1"/>
            <a:endParaRPr lang="en-US" dirty="0"/>
          </a:p>
          <a:p>
            <a:pPr lvl="2"/>
            <a:r>
              <a:rPr lang="en-US" dirty="0"/>
              <a:t>3D Printers and Robots, not big factories</a:t>
            </a:r>
          </a:p>
          <a:p>
            <a:pPr lvl="2"/>
            <a:endParaRPr lang="en-US" dirty="0"/>
          </a:p>
          <a:p>
            <a:pPr lvl="3"/>
            <a:r>
              <a:rPr lang="en-US" dirty="0"/>
              <a:t>Key advance: </a:t>
            </a:r>
            <a:r>
              <a:rPr lang="en-US" dirty="0">
                <a:solidFill>
                  <a:srgbClr val="FFFF00"/>
                </a:solidFill>
              </a:rPr>
              <a:t>When a 3D printer can make  another 3D printer</a:t>
            </a:r>
          </a:p>
          <a:p>
            <a:pPr lvl="2"/>
            <a:endParaRPr lang="en-US" dirty="0"/>
          </a:p>
          <a:p>
            <a:pPr lvl="2"/>
            <a:r>
              <a:rPr lang="en-US" dirty="0"/>
              <a:t>AI Software, not bureaucracies and bureaucrats</a:t>
            </a:r>
          </a:p>
        </p:txBody>
      </p:sp>
      <p:pic>
        <p:nvPicPr>
          <p:cNvPr id="5" name="Picture 4">
            <a:extLst>
              <a:ext uri="{FF2B5EF4-FFF2-40B4-BE49-F238E27FC236}">
                <a16:creationId xmlns:a16="http://schemas.microsoft.com/office/drawing/2014/main" id="{CECA5B15-432E-6E47-AE28-C914D28E41A5}"/>
              </a:ext>
            </a:extLst>
          </p:cNvPr>
          <p:cNvPicPr>
            <a:picLocks noChangeAspect="1"/>
          </p:cNvPicPr>
          <p:nvPr/>
        </p:nvPicPr>
        <p:blipFill>
          <a:blip r:embed="rId2"/>
          <a:stretch>
            <a:fillRect/>
          </a:stretch>
        </p:blipFill>
        <p:spPr>
          <a:xfrm>
            <a:off x="7858760" y="3453130"/>
            <a:ext cx="3519872" cy="2810510"/>
          </a:xfrm>
          <a:prstGeom prst="rect">
            <a:avLst/>
          </a:prstGeom>
        </p:spPr>
      </p:pic>
    </p:spTree>
    <p:extLst>
      <p:ext uri="{BB962C8B-B14F-4D97-AF65-F5344CB8AC3E}">
        <p14:creationId xmlns:p14="http://schemas.microsoft.com/office/powerpoint/2010/main" val="2949046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F20F-D42B-FB4D-9AE5-FCA2FC8C370F}"/>
              </a:ext>
            </a:extLst>
          </p:cNvPr>
          <p:cNvSpPr>
            <a:spLocks noGrp="1"/>
          </p:cNvSpPr>
          <p:nvPr>
            <p:ph type="title"/>
          </p:nvPr>
        </p:nvSpPr>
        <p:spPr/>
        <p:txBody>
          <a:bodyPr/>
          <a:lstStyle/>
          <a:p>
            <a:r>
              <a:rPr lang="en-US" dirty="0"/>
              <a:t>What are the biggest problems </a:t>
            </a:r>
            <a:br>
              <a:rPr lang="en-US" dirty="0"/>
            </a:br>
            <a:r>
              <a:rPr lang="en-US" dirty="0"/>
              <a:t>we face today?</a:t>
            </a:r>
          </a:p>
        </p:txBody>
      </p:sp>
      <p:sp>
        <p:nvSpPr>
          <p:cNvPr id="3" name="Content Placeholder 2">
            <a:extLst>
              <a:ext uri="{FF2B5EF4-FFF2-40B4-BE49-F238E27FC236}">
                <a16:creationId xmlns:a16="http://schemas.microsoft.com/office/drawing/2014/main" id="{9D0CF668-79B1-8944-9488-85651B288BD4}"/>
              </a:ext>
            </a:extLst>
          </p:cNvPr>
          <p:cNvSpPr>
            <a:spLocks noGrp="1"/>
          </p:cNvSpPr>
          <p:nvPr>
            <p:ph idx="1"/>
          </p:nvPr>
        </p:nvSpPr>
        <p:spPr>
          <a:xfrm>
            <a:off x="646111" y="1836617"/>
            <a:ext cx="10385956" cy="4195481"/>
          </a:xfrm>
        </p:spPr>
        <p:txBody>
          <a:bodyPr>
            <a:normAutofit/>
          </a:bodyPr>
          <a:lstStyle/>
          <a:p>
            <a:endParaRPr lang="en-US" dirty="0"/>
          </a:p>
        </p:txBody>
      </p:sp>
    </p:spTree>
    <p:extLst>
      <p:ext uri="{BB962C8B-B14F-4D97-AF65-F5344CB8AC3E}">
        <p14:creationId xmlns:p14="http://schemas.microsoft.com/office/powerpoint/2010/main" val="2605875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Central Argument (7 of 7)</a:t>
            </a:r>
          </a:p>
        </p:txBody>
      </p:sp>
      <p:sp>
        <p:nvSpPr>
          <p:cNvPr id="3" name="Text Placeholder 2"/>
          <p:cNvSpPr>
            <a:spLocks noGrp="1"/>
          </p:cNvSpPr>
          <p:nvPr>
            <p:ph type="body" idx="1"/>
          </p:nvPr>
        </p:nvSpPr>
        <p:spPr/>
        <p:txBody>
          <a:bodyPr/>
          <a:lstStyle/>
          <a:p>
            <a:pPr marL="0" indent="0" algn="ctr">
              <a:buNone/>
            </a:pPr>
            <a:endParaRPr lang="en-US" sz="3125" dirty="0">
              <a:solidFill>
                <a:srgbClr val="FFFF00"/>
              </a:solidFill>
              <a:latin typeface="Oswald"/>
              <a:cs typeface="Oswald"/>
            </a:endParaRPr>
          </a:p>
          <a:p>
            <a:pPr marL="0" indent="0" algn="ctr">
              <a:buNone/>
            </a:pPr>
            <a:r>
              <a:rPr lang="en-US" sz="3125" dirty="0">
                <a:solidFill>
                  <a:srgbClr val="FFFF00"/>
                </a:solidFill>
                <a:latin typeface="Oswald"/>
                <a:cs typeface="Oswald"/>
              </a:rPr>
              <a:t>What replaces </a:t>
            </a:r>
            <a:r>
              <a:rPr lang="en-US" sz="3125" i="1" dirty="0">
                <a:solidFill>
                  <a:srgbClr val="FFFF00"/>
                </a:solidFill>
                <a:latin typeface="Oswald"/>
                <a:cs typeface="Oswald"/>
              </a:rPr>
              <a:t>US “Democracy”</a:t>
            </a:r>
            <a:r>
              <a:rPr lang="en-US" sz="3125" dirty="0">
                <a:solidFill>
                  <a:srgbClr val="FFFF00"/>
                </a:solidFill>
                <a:latin typeface="Oswald"/>
                <a:cs typeface="Oswald"/>
              </a:rPr>
              <a:t>?</a:t>
            </a:r>
          </a:p>
          <a:p>
            <a:pPr algn="ctr"/>
            <a:endParaRPr lang="en-US" sz="3125" dirty="0">
              <a:solidFill>
                <a:srgbClr val="FFFF00"/>
              </a:solidFill>
              <a:latin typeface="Oswald"/>
              <a:cs typeface="Oswald"/>
            </a:endParaRPr>
          </a:p>
          <a:p>
            <a:pPr algn="ctr"/>
            <a:endParaRPr lang="en-US" sz="3125" dirty="0">
              <a:solidFill>
                <a:srgbClr val="FFFF00"/>
              </a:solidFill>
              <a:latin typeface="Oswald"/>
              <a:cs typeface="Oswald"/>
            </a:endParaRPr>
          </a:p>
          <a:p>
            <a:pPr marL="0" indent="0" algn="ctr">
              <a:buNone/>
            </a:pPr>
            <a:r>
              <a:rPr lang="en-US" sz="3125" i="1" dirty="0" err="1">
                <a:solidFill>
                  <a:srgbClr val="FFFF00"/>
                </a:solidFill>
                <a:latin typeface="Oswald"/>
                <a:cs typeface="Oswald"/>
              </a:rPr>
              <a:t>Reasonocracy</a:t>
            </a:r>
            <a:endParaRPr lang="en-US" sz="3125" i="1" dirty="0">
              <a:solidFill>
                <a:srgbClr val="FFFF00"/>
              </a:solidFill>
              <a:latin typeface="Oswald"/>
              <a:cs typeface="Oswald"/>
            </a:endParaRPr>
          </a:p>
          <a:p>
            <a:pPr marL="0" indent="0" algn="ctr">
              <a:buNone/>
            </a:pPr>
            <a:r>
              <a:rPr lang="en-US" sz="3125" dirty="0">
                <a:solidFill>
                  <a:srgbClr val="FFFF00"/>
                </a:solidFill>
                <a:latin typeface="Oswald"/>
                <a:cs typeface="Oswald"/>
              </a:rPr>
              <a:t>(cooperation inspired by the social processes of science)</a:t>
            </a:r>
          </a:p>
        </p:txBody>
      </p:sp>
      <p:sp>
        <p:nvSpPr>
          <p:cNvPr id="4" name="Slide Number Placeholder 3"/>
          <p:cNvSpPr>
            <a:spLocks noGrp="1"/>
          </p:cNvSpPr>
          <p:nvPr>
            <p:ph type="sldNum" idx="12"/>
          </p:nvPr>
        </p:nvSpPr>
        <p:spPr/>
        <p:txBody>
          <a:bodyPr/>
          <a:lstStyle/>
          <a:p>
            <a:fld id="{00000000-1234-1234-1234-123412341234}" type="slidenum">
              <a:rPr lang="en" smtClean="0"/>
              <a:pPr/>
              <a:t>20</a:t>
            </a:fld>
            <a:endParaRPr lang="en"/>
          </a:p>
        </p:txBody>
      </p:sp>
    </p:spTree>
    <p:extLst>
      <p:ext uri="{BB962C8B-B14F-4D97-AF65-F5344CB8AC3E}">
        <p14:creationId xmlns:p14="http://schemas.microsoft.com/office/powerpoint/2010/main" val="821128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a:p>
            <a:r>
              <a:rPr lang="en-US" dirty="0"/>
              <a:t>Government inspired by the </a:t>
            </a:r>
            <a:r>
              <a:rPr lang="en-US" dirty="0">
                <a:solidFill>
                  <a:srgbClr val="FFFF00"/>
                </a:solidFill>
              </a:rPr>
              <a:t>social principles of the scientific community</a:t>
            </a:r>
            <a:endParaRPr lang="en-US" dirty="0"/>
          </a:p>
          <a:p>
            <a:endParaRPr lang="en-US" dirty="0"/>
          </a:p>
          <a:p>
            <a:r>
              <a:rPr lang="en-US" dirty="0"/>
              <a:t>Science is organized for cooperation</a:t>
            </a:r>
          </a:p>
          <a:p>
            <a:endParaRPr lang="en-US" dirty="0"/>
          </a:p>
          <a:p>
            <a:pPr lvl="1"/>
            <a:r>
              <a:rPr lang="en-US" dirty="0"/>
              <a:t>No President, No CEO</a:t>
            </a:r>
          </a:p>
          <a:p>
            <a:pPr lvl="1"/>
            <a:r>
              <a:rPr lang="en-US" dirty="0"/>
              <a:t>No stockholders, no political parties, etc. etc.</a:t>
            </a:r>
          </a:p>
          <a:p>
            <a:pPr lvl="1"/>
            <a:r>
              <a:rPr lang="en-US" dirty="0"/>
              <a:t>Very little voting</a:t>
            </a:r>
          </a:p>
          <a:p>
            <a:endParaRPr lang="en-US" dirty="0"/>
          </a:p>
          <a:p>
            <a:r>
              <a:rPr lang="en-US" dirty="0"/>
              <a:t>Modern processes and tools for achieving consensus</a:t>
            </a:r>
          </a:p>
        </p:txBody>
      </p:sp>
      <p:pic>
        <p:nvPicPr>
          <p:cNvPr id="5" name="Picture 4"/>
          <p:cNvPicPr>
            <a:picLocks noChangeAspect="1"/>
          </p:cNvPicPr>
          <p:nvPr/>
        </p:nvPicPr>
        <p:blipFill>
          <a:blip r:embed="rId2"/>
          <a:stretch>
            <a:fillRect/>
          </a:stretch>
        </p:blipFill>
        <p:spPr>
          <a:xfrm>
            <a:off x="8619568" y="2800153"/>
            <a:ext cx="1590213" cy="1690333"/>
          </a:xfrm>
          <a:prstGeom prst="rect">
            <a:avLst/>
          </a:prstGeom>
        </p:spPr>
      </p:pic>
      <p:sp>
        <p:nvSpPr>
          <p:cNvPr id="2" name="Title 1"/>
          <p:cNvSpPr>
            <a:spLocks noGrp="1"/>
          </p:cNvSpPr>
          <p:nvPr>
            <p:ph type="title"/>
          </p:nvPr>
        </p:nvSpPr>
        <p:spPr/>
        <p:txBody>
          <a:bodyPr/>
          <a:lstStyle/>
          <a:p>
            <a:r>
              <a:rPr lang="en-US" dirty="0" err="1">
                <a:solidFill>
                  <a:schemeClr val="tx1"/>
                </a:solidFill>
              </a:rPr>
              <a:t>Reasonocracy</a:t>
            </a:r>
            <a:endParaRPr lang="en-US" dirty="0">
              <a:solidFill>
                <a:schemeClr val="tx1"/>
              </a:solidFill>
            </a:endParaRPr>
          </a:p>
        </p:txBody>
      </p:sp>
      <p:pic>
        <p:nvPicPr>
          <p:cNvPr id="6" name="Picture 5">
            <a:extLst>
              <a:ext uri="{FF2B5EF4-FFF2-40B4-BE49-F238E27FC236}">
                <a16:creationId xmlns:a16="http://schemas.microsoft.com/office/drawing/2014/main" id="{9C713730-6B0B-C84C-8694-BB8659F9A847}"/>
              </a:ext>
            </a:extLst>
          </p:cNvPr>
          <p:cNvPicPr>
            <a:picLocks noChangeAspect="1"/>
          </p:cNvPicPr>
          <p:nvPr/>
        </p:nvPicPr>
        <p:blipFill>
          <a:blip r:embed="rId3"/>
          <a:stretch>
            <a:fillRect/>
          </a:stretch>
        </p:blipFill>
        <p:spPr>
          <a:xfrm>
            <a:off x="3844963" y="5182496"/>
            <a:ext cx="4291555" cy="1003151"/>
          </a:xfrm>
          <a:prstGeom prst="rect">
            <a:avLst/>
          </a:prstGeom>
        </p:spPr>
      </p:pic>
    </p:spTree>
    <p:extLst>
      <p:ext uri="{BB962C8B-B14F-4D97-AF65-F5344CB8AC3E}">
        <p14:creationId xmlns:p14="http://schemas.microsoft.com/office/powerpoint/2010/main" val="3690014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1051E-7048-8A47-A19D-BA3A26E72934}"/>
              </a:ext>
            </a:extLst>
          </p:cNvPr>
          <p:cNvSpPr>
            <a:spLocks noGrp="1"/>
          </p:cNvSpPr>
          <p:nvPr>
            <p:ph type="title"/>
          </p:nvPr>
        </p:nvSpPr>
        <p:spPr/>
        <p:txBody>
          <a:bodyPr/>
          <a:lstStyle/>
          <a:p>
            <a:r>
              <a:rPr lang="en-US" dirty="0"/>
              <a:t>History of the world, log scale</a:t>
            </a:r>
          </a:p>
        </p:txBody>
      </p:sp>
      <p:sp>
        <p:nvSpPr>
          <p:cNvPr id="3" name="Text Placeholder 2">
            <a:extLst>
              <a:ext uri="{FF2B5EF4-FFF2-40B4-BE49-F238E27FC236}">
                <a16:creationId xmlns:a16="http://schemas.microsoft.com/office/drawing/2014/main" id="{2BEF9A4F-2543-1241-A730-3FA2958A1D74}"/>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1C3B0783-AC59-2C4E-BF83-961DA8E983E6}"/>
              </a:ext>
            </a:extLst>
          </p:cNvPr>
          <p:cNvPicPr>
            <a:picLocks noChangeAspect="1"/>
          </p:cNvPicPr>
          <p:nvPr/>
        </p:nvPicPr>
        <p:blipFill>
          <a:blip r:embed="rId3"/>
          <a:stretch>
            <a:fillRect/>
          </a:stretch>
        </p:blipFill>
        <p:spPr>
          <a:xfrm>
            <a:off x="1946687" y="1942354"/>
            <a:ext cx="1936210" cy="949436"/>
          </a:xfrm>
          <a:prstGeom prst="rect">
            <a:avLst/>
          </a:prstGeom>
        </p:spPr>
      </p:pic>
      <p:graphicFrame>
        <p:nvGraphicFramePr>
          <p:cNvPr id="10" name="Table 9">
            <a:extLst>
              <a:ext uri="{FF2B5EF4-FFF2-40B4-BE49-F238E27FC236}">
                <a16:creationId xmlns:a16="http://schemas.microsoft.com/office/drawing/2014/main" id="{7DE900B7-9A5E-1947-AE1F-66CDB11DD6D9}"/>
              </a:ext>
            </a:extLst>
          </p:cNvPr>
          <p:cNvGraphicFramePr>
            <a:graphicFrameLocks noGrp="1"/>
          </p:cNvGraphicFramePr>
          <p:nvPr>
            <p:extLst>
              <p:ext uri="{D42A27DB-BD31-4B8C-83A1-F6EECF244321}">
                <p14:modId xmlns:p14="http://schemas.microsoft.com/office/powerpoint/2010/main" val="1638705708"/>
              </p:ext>
            </p:extLst>
          </p:nvPr>
        </p:nvGraphicFramePr>
        <p:xfrm>
          <a:off x="499110" y="3032550"/>
          <a:ext cx="3737898" cy="3624312"/>
        </p:xfrm>
        <a:graphic>
          <a:graphicData uri="http://schemas.openxmlformats.org/drawingml/2006/table">
            <a:tbl>
              <a:tblPr>
                <a:tableStyleId>{5C22544A-7EE6-4342-B048-85BDC9FD1C3A}</a:tableStyleId>
              </a:tblPr>
              <a:tblGrid>
                <a:gridCol w="1403586">
                  <a:extLst>
                    <a:ext uri="{9D8B030D-6E8A-4147-A177-3AD203B41FA5}">
                      <a16:colId xmlns:a16="http://schemas.microsoft.com/office/drawing/2014/main" val="1833512207"/>
                    </a:ext>
                  </a:extLst>
                </a:gridCol>
                <a:gridCol w="2334312">
                  <a:extLst>
                    <a:ext uri="{9D8B030D-6E8A-4147-A177-3AD203B41FA5}">
                      <a16:colId xmlns:a16="http://schemas.microsoft.com/office/drawing/2014/main" val="1966891341"/>
                    </a:ext>
                  </a:extLst>
                </a:gridCol>
              </a:tblGrid>
              <a:tr h="362852">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Time</a:t>
                      </a: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dirty="0">
                          <a:solidFill>
                            <a:schemeClr val="tx1"/>
                          </a:solidFill>
                          <a:effectLst/>
                          <a:latin typeface="Calibri" panose="020F0502020204030204" pitchFamily="34" charset="0"/>
                          <a:cs typeface="Calibri" panose="020F0502020204030204" pitchFamily="34" charset="0"/>
                        </a:rPr>
                        <a:t>   -100K years</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4886914"/>
                  </a:ext>
                </a:extLst>
              </a:tr>
              <a:tr h="664474">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Era</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Hunter-Gatherer</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0844622"/>
                  </a:ext>
                </a:extLst>
              </a:tr>
              <a:tr h="534984">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Tech</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u="none" strike="noStrike" dirty="0">
                          <a:solidFill>
                            <a:schemeClr val="tx1"/>
                          </a:solidFill>
                          <a:effectLst/>
                          <a:latin typeface="Calibri" panose="020F0502020204030204" pitchFamily="34" charset="0"/>
                          <a:cs typeface="Calibri" panose="020F0502020204030204" pitchFamily="34" charset="0"/>
                        </a:rPr>
                        <a:t>   Stones &amp; Bones</a:t>
                      </a: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1857173"/>
                  </a:ext>
                </a:extLst>
              </a:tr>
              <a:tr h="742950">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Economy </a:t>
                      </a:r>
                    </a:p>
                    <a:p>
                      <a:pPr algn="r" fontAlgn="b"/>
                      <a:r>
                        <a:rPr lang="en-US" sz="1800" b="1" i="0" u="none" strike="noStrike" dirty="0">
                          <a:solidFill>
                            <a:schemeClr val="tx1"/>
                          </a:solidFill>
                          <a:effectLst/>
                          <a:latin typeface="Calibri" panose="020F0502020204030204" pitchFamily="34" charset="0"/>
                          <a:cs typeface="Calibri" panose="020F0502020204030204" pitchFamily="34" charset="0"/>
                        </a:rPr>
                        <a:t>+ Government</a:t>
                      </a: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Tribalism</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5875093"/>
                  </a:ext>
                </a:extLst>
              </a:tr>
              <a:tr h="654578">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Interpersonal</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Competition</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701111"/>
                  </a:ext>
                </a:extLst>
              </a:tr>
              <a:tr h="664474">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Result</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Blood</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3689282"/>
                  </a:ext>
                </a:extLst>
              </a:tr>
            </a:tbl>
          </a:graphicData>
        </a:graphic>
      </p:graphicFrame>
    </p:spTree>
    <p:extLst>
      <p:ext uri="{BB962C8B-B14F-4D97-AF65-F5344CB8AC3E}">
        <p14:creationId xmlns:p14="http://schemas.microsoft.com/office/powerpoint/2010/main" val="485845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1051E-7048-8A47-A19D-BA3A26E72934}"/>
              </a:ext>
            </a:extLst>
          </p:cNvPr>
          <p:cNvSpPr>
            <a:spLocks noGrp="1"/>
          </p:cNvSpPr>
          <p:nvPr>
            <p:ph type="title"/>
          </p:nvPr>
        </p:nvSpPr>
        <p:spPr/>
        <p:txBody>
          <a:bodyPr/>
          <a:lstStyle/>
          <a:p>
            <a:r>
              <a:rPr lang="en-US" dirty="0"/>
              <a:t>History of the world, log scale</a:t>
            </a:r>
          </a:p>
        </p:txBody>
      </p:sp>
      <p:sp>
        <p:nvSpPr>
          <p:cNvPr id="3" name="Text Placeholder 2">
            <a:extLst>
              <a:ext uri="{FF2B5EF4-FFF2-40B4-BE49-F238E27FC236}">
                <a16:creationId xmlns:a16="http://schemas.microsoft.com/office/drawing/2014/main" id="{2BEF9A4F-2543-1241-A730-3FA2958A1D74}"/>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1C3B0783-AC59-2C4E-BF83-961DA8E983E6}"/>
              </a:ext>
            </a:extLst>
          </p:cNvPr>
          <p:cNvPicPr>
            <a:picLocks noChangeAspect="1"/>
          </p:cNvPicPr>
          <p:nvPr/>
        </p:nvPicPr>
        <p:blipFill>
          <a:blip r:embed="rId3"/>
          <a:stretch>
            <a:fillRect/>
          </a:stretch>
        </p:blipFill>
        <p:spPr>
          <a:xfrm>
            <a:off x="1946687" y="1942354"/>
            <a:ext cx="1936210" cy="949436"/>
          </a:xfrm>
          <a:prstGeom prst="rect">
            <a:avLst/>
          </a:prstGeom>
        </p:spPr>
      </p:pic>
      <p:pic>
        <p:nvPicPr>
          <p:cNvPr id="7" name="Picture 6">
            <a:extLst>
              <a:ext uri="{FF2B5EF4-FFF2-40B4-BE49-F238E27FC236}">
                <a16:creationId xmlns:a16="http://schemas.microsoft.com/office/drawing/2014/main" id="{A1A383E9-60AC-0F43-9F57-A69DB1BDA4AA}"/>
              </a:ext>
            </a:extLst>
          </p:cNvPr>
          <p:cNvPicPr>
            <a:picLocks noChangeAspect="1"/>
          </p:cNvPicPr>
          <p:nvPr/>
        </p:nvPicPr>
        <p:blipFill>
          <a:blip r:embed="rId4"/>
          <a:stretch>
            <a:fillRect/>
          </a:stretch>
        </p:blipFill>
        <p:spPr>
          <a:xfrm>
            <a:off x="4481531" y="1897306"/>
            <a:ext cx="1289249" cy="960194"/>
          </a:xfrm>
          <a:prstGeom prst="rect">
            <a:avLst/>
          </a:prstGeom>
        </p:spPr>
      </p:pic>
      <p:graphicFrame>
        <p:nvGraphicFramePr>
          <p:cNvPr id="10" name="Table 9">
            <a:extLst>
              <a:ext uri="{FF2B5EF4-FFF2-40B4-BE49-F238E27FC236}">
                <a16:creationId xmlns:a16="http://schemas.microsoft.com/office/drawing/2014/main" id="{7DE900B7-9A5E-1947-AE1F-66CDB11DD6D9}"/>
              </a:ext>
            </a:extLst>
          </p:cNvPr>
          <p:cNvGraphicFramePr>
            <a:graphicFrameLocks noGrp="1"/>
          </p:cNvGraphicFramePr>
          <p:nvPr>
            <p:extLst>
              <p:ext uri="{D42A27DB-BD31-4B8C-83A1-F6EECF244321}">
                <p14:modId xmlns:p14="http://schemas.microsoft.com/office/powerpoint/2010/main" val="599437072"/>
              </p:ext>
            </p:extLst>
          </p:nvPr>
        </p:nvGraphicFramePr>
        <p:xfrm>
          <a:off x="499110" y="3032550"/>
          <a:ext cx="5907287" cy="3624312"/>
        </p:xfrm>
        <a:graphic>
          <a:graphicData uri="http://schemas.openxmlformats.org/drawingml/2006/table">
            <a:tbl>
              <a:tblPr>
                <a:tableStyleId>{5C22544A-7EE6-4342-B048-85BDC9FD1C3A}</a:tableStyleId>
              </a:tblPr>
              <a:tblGrid>
                <a:gridCol w="1403586">
                  <a:extLst>
                    <a:ext uri="{9D8B030D-6E8A-4147-A177-3AD203B41FA5}">
                      <a16:colId xmlns:a16="http://schemas.microsoft.com/office/drawing/2014/main" val="1833512207"/>
                    </a:ext>
                  </a:extLst>
                </a:gridCol>
                <a:gridCol w="2334312">
                  <a:extLst>
                    <a:ext uri="{9D8B030D-6E8A-4147-A177-3AD203B41FA5}">
                      <a16:colId xmlns:a16="http://schemas.microsoft.com/office/drawing/2014/main" val="1966891341"/>
                    </a:ext>
                  </a:extLst>
                </a:gridCol>
                <a:gridCol w="2169389">
                  <a:extLst>
                    <a:ext uri="{9D8B030D-6E8A-4147-A177-3AD203B41FA5}">
                      <a16:colId xmlns:a16="http://schemas.microsoft.com/office/drawing/2014/main" val="3355135546"/>
                    </a:ext>
                  </a:extLst>
                </a:gridCol>
              </a:tblGrid>
              <a:tr h="362852">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Time</a:t>
                      </a: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dirty="0">
                          <a:solidFill>
                            <a:schemeClr val="tx1"/>
                          </a:solidFill>
                          <a:effectLst/>
                          <a:latin typeface="Calibri" panose="020F0502020204030204" pitchFamily="34" charset="0"/>
                          <a:cs typeface="Calibri" panose="020F0502020204030204" pitchFamily="34" charset="0"/>
                        </a:rPr>
                        <a:t>   -100K years</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dirty="0">
                          <a:solidFill>
                            <a:schemeClr val="tx1"/>
                          </a:solidFill>
                          <a:effectLst/>
                          <a:latin typeface="Calibri" panose="020F0502020204030204" pitchFamily="34" charset="0"/>
                          <a:cs typeface="Calibri" panose="020F0502020204030204" pitchFamily="34" charset="0"/>
                        </a:rPr>
                        <a:t>   -10K years</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4886914"/>
                  </a:ext>
                </a:extLst>
              </a:tr>
              <a:tr h="664474">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Era</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Hunter-Gatherer</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Agricultural</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0844622"/>
                  </a:ext>
                </a:extLst>
              </a:tr>
              <a:tr h="534984">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Tech</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u="none" strike="noStrike" dirty="0">
                          <a:solidFill>
                            <a:schemeClr val="tx1"/>
                          </a:solidFill>
                          <a:effectLst/>
                          <a:latin typeface="Calibri" panose="020F0502020204030204" pitchFamily="34" charset="0"/>
                          <a:cs typeface="Calibri" panose="020F0502020204030204" pitchFamily="34" charset="0"/>
                        </a:rPr>
                        <a:t>   Stones &amp; Bones</a:t>
                      </a: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Plows &amp; Cows</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1857173"/>
                  </a:ext>
                </a:extLst>
              </a:tr>
              <a:tr h="742950">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Economy </a:t>
                      </a:r>
                    </a:p>
                    <a:p>
                      <a:pPr algn="r" fontAlgn="b"/>
                      <a:r>
                        <a:rPr lang="en-US" sz="1800" b="1" i="0" u="none" strike="noStrike" dirty="0">
                          <a:solidFill>
                            <a:schemeClr val="tx1"/>
                          </a:solidFill>
                          <a:effectLst/>
                          <a:latin typeface="Calibri" panose="020F0502020204030204" pitchFamily="34" charset="0"/>
                          <a:cs typeface="Calibri" panose="020F0502020204030204" pitchFamily="34" charset="0"/>
                        </a:rPr>
                        <a:t>+ Government</a:t>
                      </a: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Tribalism</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Feudalism</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5875093"/>
                  </a:ext>
                </a:extLst>
              </a:tr>
              <a:tr h="654578">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Interpersonal</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Competition</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Competition</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701111"/>
                  </a:ext>
                </a:extLst>
              </a:tr>
              <a:tr h="664474">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Result</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Blood</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Sweat</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3689282"/>
                  </a:ext>
                </a:extLst>
              </a:tr>
            </a:tbl>
          </a:graphicData>
        </a:graphic>
      </p:graphicFrame>
    </p:spTree>
    <p:extLst>
      <p:ext uri="{BB962C8B-B14F-4D97-AF65-F5344CB8AC3E}">
        <p14:creationId xmlns:p14="http://schemas.microsoft.com/office/powerpoint/2010/main" val="2957582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1051E-7048-8A47-A19D-BA3A26E72934}"/>
              </a:ext>
            </a:extLst>
          </p:cNvPr>
          <p:cNvSpPr>
            <a:spLocks noGrp="1"/>
          </p:cNvSpPr>
          <p:nvPr>
            <p:ph type="title"/>
          </p:nvPr>
        </p:nvSpPr>
        <p:spPr/>
        <p:txBody>
          <a:bodyPr/>
          <a:lstStyle/>
          <a:p>
            <a:r>
              <a:rPr lang="en-US" dirty="0"/>
              <a:t>History of the world, log scale</a:t>
            </a:r>
          </a:p>
        </p:txBody>
      </p:sp>
      <p:sp>
        <p:nvSpPr>
          <p:cNvPr id="3" name="Text Placeholder 2">
            <a:extLst>
              <a:ext uri="{FF2B5EF4-FFF2-40B4-BE49-F238E27FC236}">
                <a16:creationId xmlns:a16="http://schemas.microsoft.com/office/drawing/2014/main" id="{2BEF9A4F-2543-1241-A730-3FA2958A1D74}"/>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1C3B0783-AC59-2C4E-BF83-961DA8E983E6}"/>
              </a:ext>
            </a:extLst>
          </p:cNvPr>
          <p:cNvPicPr>
            <a:picLocks noChangeAspect="1"/>
          </p:cNvPicPr>
          <p:nvPr/>
        </p:nvPicPr>
        <p:blipFill>
          <a:blip r:embed="rId3"/>
          <a:stretch>
            <a:fillRect/>
          </a:stretch>
        </p:blipFill>
        <p:spPr>
          <a:xfrm>
            <a:off x="1946687" y="1942354"/>
            <a:ext cx="1936210" cy="949436"/>
          </a:xfrm>
          <a:prstGeom prst="rect">
            <a:avLst/>
          </a:prstGeom>
        </p:spPr>
      </p:pic>
      <p:pic>
        <p:nvPicPr>
          <p:cNvPr id="7" name="Picture 6">
            <a:extLst>
              <a:ext uri="{FF2B5EF4-FFF2-40B4-BE49-F238E27FC236}">
                <a16:creationId xmlns:a16="http://schemas.microsoft.com/office/drawing/2014/main" id="{A1A383E9-60AC-0F43-9F57-A69DB1BDA4AA}"/>
              </a:ext>
            </a:extLst>
          </p:cNvPr>
          <p:cNvPicPr>
            <a:picLocks noChangeAspect="1"/>
          </p:cNvPicPr>
          <p:nvPr/>
        </p:nvPicPr>
        <p:blipFill>
          <a:blip r:embed="rId4"/>
          <a:stretch>
            <a:fillRect/>
          </a:stretch>
        </p:blipFill>
        <p:spPr>
          <a:xfrm>
            <a:off x="4481531" y="1897306"/>
            <a:ext cx="1289249" cy="960194"/>
          </a:xfrm>
          <a:prstGeom prst="rect">
            <a:avLst/>
          </a:prstGeom>
        </p:spPr>
      </p:pic>
      <p:pic>
        <p:nvPicPr>
          <p:cNvPr id="8" name="Picture 7">
            <a:extLst>
              <a:ext uri="{FF2B5EF4-FFF2-40B4-BE49-F238E27FC236}">
                <a16:creationId xmlns:a16="http://schemas.microsoft.com/office/drawing/2014/main" id="{9AD598AC-F8CF-324A-AC56-042BA7804B11}"/>
              </a:ext>
            </a:extLst>
          </p:cNvPr>
          <p:cNvPicPr>
            <a:picLocks noChangeAspect="1"/>
          </p:cNvPicPr>
          <p:nvPr/>
        </p:nvPicPr>
        <p:blipFill>
          <a:blip r:embed="rId5"/>
          <a:stretch>
            <a:fillRect/>
          </a:stretch>
        </p:blipFill>
        <p:spPr>
          <a:xfrm>
            <a:off x="6517864" y="1925545"/>
            <a:ext cx="1666099" cy="966245"/>
          </a:xfrm>
          <a:prstGeom prst="rect">
            <a:avLst/>
          </a:prstGeom>
        </p:spPr>
      </p:pic>
      <p:graphicFrame>
        <p:nvGraphicFramePr>
          <p:cNvPr id="10" name="Table 9">
            <a:extLst>
              <a:ext uri="{FF2B5EF4-FFF2-40B4-BE49-F238E27FC236}">
                <a16:creationId xmlns:a16="http://schemas.microsoft.com/office/drawing/2014/main" id="{7DE900B7-9A5E-1947-AE1F-66CDB11DD6D9}"/>
              </a:ext>
            </a:extLst>
          </p:cNvPr>
          <p:cNvGraphicFramePr>
            <a:graphicFrameLocks noGrp="1"/>
          </p:cNvGraphicFramePr>
          <p:nvPr>
            <p:extLst>
              <p:ext uri="{D42A27DB-BD31-4B8C-83A1-F6EECF244321}">
                <p14:modId xmlns:p14="http://schemas.microsoft.com/office/powerpoint/2010/main" val="288093855"/>
              </p:ext>
            </p:extLst>
          </p:nvPr>
        </p:nvGraphicFramePr>
        <p:xfrm>
          <a:off x="499110" y="3032550"/>
          <a:ext cx="8427720" cy="3624312"/>
        </p:xfrm>
        <a:graphic>
          <a:graphicData uri="http://schemas.openxmlformats.org/drawingml/2006/table">
            <a:tbl>
              <a:tblPr>
                <a:tableStyleId>{5C22544A-7EE6-4342-B048-85BDC9FD1C3A}</a:tableStyleId>
              </a:tblPr>
              <a:tblGrid>
                <a:gridCol w="1403586">
                  <a:extLst>
                    <a:ext uri="{9D8B030D-6E8A-4147-A177-3AD203B41FA5}">
                      <a16:colId xmlns:a16="http://schemas.microsoft.com/office/drawing/2014/main" val="1833512207"/>
                    </a:ext>
                  </a:extLst>
                </a:gridCol>
                <a:gridCol w="2334312">
                  <a:extLst>
                    <a:ext uri="{9D8B030D-6E8A-4147-A177-3AD203B41FA5}">
                      <a16:colId xmlns:a16="http://schemas.microsoft.com/office/drawing/2014/main" val="1966891341"/>
                    </a:ext>
                  </a:extLst>
                </a:gridCol>
                <a:gridCol w="2169389">
                  <a:extLst>
                    <a:ext uri="{9D8B030D-6E8A-4147-A177-3AD203B41FA5}">
                      <a16:colId xmlns:a16="http://schemas.microsoft.com/office/drawing/2014/main" val="3355135546"/>
                    </a:ext>
                  </a:extLst>
                </a:gridCol>
                <a:gridCol w="2520433">
                  <a:extLst>
                    <a:ext uri="{9D8B030D-6E8A-4147-A177-3AD203B41FA5}">
                      <a16:colId xmlns:a16="http://schemas.microsoft.com/office/drawing/2014/main" val="136222486"/>
                    </a:ext>
                  </a:extLst>
                </a:gridCol>
              </a:tblGrid>
              <a:tr h="362852">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Time</a:t>
                      </a: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dirty="0">
                          <a:solidFill>
                            <a:schemeClr val="tx1"/>
                          </a:solidFill>
                          <a:effectLst/>
                          <a:latin typeface="Calibri" panose="020F0502020204030204" pitchFamily="34" charset="0"/>
                          <a:cs typeface="Calibri" panose="020F0502020204030204" pitchFamily="34" charset="0"/>
                        </a:rPr>
                        <a:t>   -100K years</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dirty="0">
                          <a:solidFill>
                            <a:schemeClr val="tx1"/>
                          </a:solidFill>
                          <a:effectLst/>
                          <a:latin typeface="Calibri" panose="020F0502020204030204" pitchFamily="34" charset="0"/>
                          <a:cs typeface="Calibri" panose="020F0502020204030204" pitchFamily="34" charset="0"/>
                        </a:rPr>
                        <a:t>   -10K years</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dirty="0">
                          <a:solidFill>
                            <a:schemeClr val="tx1"/>
                          </a:solidFill>
                          <a:effectLst/>
                          <a:latin typeface="Calibri" panose="020F0502020204030204" pitchFamily="34" charset="0"/>
                          <a:cs typeface="Calibri" panose="020F0502020204030204" pitchFamily="34" charset="0"/>
                        </a:rPr>
                        <a:t>    -100 years to Now</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4886914"/>
                  </a:ext>
                </a:extLst>
              </a:tr>
              <a:tr h="664474">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Era</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Hunter-Gatherer</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Agricultural</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Industrial</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0844622"/>
                  </a:ext>
                </a:extLst>
              </a:tr>
              <a:tr h="534984">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Tech</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u="none" strike="noStrike" dirty="0">
                          <a:solidFill>
                            <a:schemeClr val="tx1"/>
                          </a:solidFill>
                          <a:effectLst/>
                          <a:latin typeface="Calibri" panose="020F0502020204030204" pitchFamily="34" charset="0"/>
                          <a:cs typeface="Calibri" panose="020F0502020204030204" pitchFamily="34" charset="0"/>
                        </a:rPr>
                        <a:t>   Stones &amp; Bones</a:t>
                      </a: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Plows &amp; Cows</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Jobs &amp; Mobs</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1857173"/>
                  </a:ext>
                </a:extLst>
              </a:tr>
              <a:tr h="742950">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Economy </a:t>
                      </a:r>
                    </a:p>
                    <a:p>
                      <a:pPr algn="r" fontAlgn="b"/>
                      <a:r>
                        <a:rPr lang="en-US" sz="1800" b="1" i="0" u="none" strike="noStrike" dirty="0">
                          <a:solidFill>
                            <a:schemeClr val="tx1"/>
                          </a:solidFill>
                          <a:effectLst/>
                          <a:latin typeface="Calibri" panose="020F0502020204030204" pitchFamily="34" charset="0"/>
                          <a:cs typeface="Calibri" panose="020F0502020204030204" pitchFamily="34" charset="0"/>
                        </a:rPr>
                        <a:t>+ Government</a:t>
                      </a: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Tribalism</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Feudalism</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Capitalism</a:t>
                      </a:r>
                    </a:p>
                    <a:p>
                      <a:pPr algn="l" fontAlgn="b"/>
                      <a:r>
                        <a:rPr lang="en-US" sz="1800" u="none" strike="noStrike" dirty="0">
                          <a:solidFill>
                            <a:schemeClr val="tx1"/>
                          </a:solidFill>
                          <a:effectLst/>
                          <a:latin typeface="Calibri" panose="020F0502020204030204" pitchFamily="34" charset="0"/>
                          <a:cs typeface="Calibri" panose="020F0502020204030204" pitchFamily="34" charset="0"/>
                        </a:rPr>
                        <a:t>   + Democracy</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5875093"/>
                  </a:ext>
                </a:extLst>
              </a:tr>
              <a:tr h="654578">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Interpersonal</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Competition</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Competition</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Competition</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701111"/>
                  </a:ext>
                </a:extLst>
              </a:tr>
              <a:tr h="664474">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Result</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Blood</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Sweat</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Tears</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3689282"/>
                  </a:ext>
                </a:extLst>
              </a:tr>
            </a:tbl>
          </a:graphicData>
        </a:graphic>
      </p:graphicFrame>
    </p:spTree>
    <p:extLst>
      <p:ext uri="{BB962C8B-B14F-4D97-AF65-F5344CB8AC3E}">
        <p14:creationId xmlns:p14="http://schemas.microsoft.com/office/powerpoint/2010/main" val="747139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1051E-7048-8A47-A19D-BA3A26E72934}"/>
              </a:ext>
            </a:extLst>
          </p:cNvPr>
          <p:cNvSpPr>
            <a:spLocks noGrp="1"/>
          </p:cNvSpPr>
          <p:nvPr>
            <p:ph type="title"/>
          </p:nvPr>
        </p:nvSpPr>
        <p:spPr/>
        <p:txBody>
          <a:bodyPr/>
          <a:lstStyle/>
          <a:p>
            <a:r>
              <a:rPr lang="en-US" dirty="0"/>
              <a:t>History of the world, log scale</a:t>
            </a:r>
          </a:p>
        </p:txBody>
      </p:sp>
      <p:sp>
        <p:nvSpPr>
          <p:cNvPr id="3" name="Text Placeholder 2">
            <a:extLst>
              <a:ext uri="{FF2B5EF4-FFF2-40B4-BE49-F238E27FC236}">
                <a16:creationId xmlns:a16="http://schemas.microsoft.com/office/drawing/2014/main" id="{2BEF9A4F-2543-1241-A730-3FA2958A1D74}"/>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1C3B0783-AC59-2C4E-BF83-961DA8E983E6}"/>
              </a:ext>
            </a:extLst>
          </p:cNvPr>
          <p:cNvPicPr>
            <a:picLocks noChangeAspect="1"/>
          </p:cNvPicPr>
          <p:nvPr/>
        </p:nvPicPr>
        <p:blipFill>
          <a:blip r:embed="rId3"/>
          <a:stretch>
            <a:fillRect/>
          </a:stretch>
        </p:blipFill>
        <p:spPr>
          <a:xfrm>
            <a:off x="1946687" y="1942354"/>
            <a:ext cx="1936210" cy="949436"/>
          </a:xfrm>
          <a:prstGeom prst="rect">
            <a:avLst/>
          </a:prstGeom>
        </p:spPr>
      </p:pic>
      <p:pic>
        <p:nvPicPr>
          <p:cNvPr id="7" name="Picture 6">
            <a:extLst>
              <a:ext uri="{FF2B5EF4-FFF2-40B4-BE49-F238E27FC236}">
                <a16:creationId xmlns:a16="http://schemas.microsoft.com/office/drawing/2014/main" id="{A1A383E9-60AC-0F43-9F57-A69DB1BDA4AA}"/>
              </a:ext>
            </a:extLst>
          </p:cNvPr>
          <p:cNvPicPr>
            <a:picLocks noChangeAspect="1"/>
          </p:cNvPicPr>
          <p:nvPr/>
        </p:nvPicPr>
        <p:blipFill>
          <a:blip r:embed="rId4"/>
          <a:stretch>
            <a:fillRect/>
          </a:stretch>
        </p:blipFill>
        <p:spPr>
          <a:xfrm>
            <a:off x="4481531" y="1897306"/>
            <a:ext cx="1289249" cy="960194"/>
          </a:xfrm>
          <a:prstGeom prst="rect">
            <a:avLst/>
          </a:prstGeom>
        </p:spPr>
      </p:pic>
      <p:pic>
        <p:nvPicPr>
          <p:cNvPr id="8" name="Picture 7">
            <a:extLst>
              <a:ext uri="{FF2B5EF4-FFF2-40B4-BE49-F238E27FC236}">
                <a16:creationId xmlns:a16="http://schemas.microsoft.com/office/drawing/2014/main" id="{9AD598AC-F8CF-324A-AC56-042BA7804B11}"/>
              </a:ext>
            </a:extLst>
          </p:cNvPr>
          <p:cNvPicPr>
            <a:picLocks noChangeAspect="1"/>
          </p:cNvPicPr>
          <p:nvPr/>
        </p:nvPicPr>
        <p:blipFill>
          <a:blip r:embed="rId5"/>
          <a:stretch>
            <a:fillRect/>
          </a:stretch>
        </p:blipFill>
        <p:spPr>
          <a:xfrm>
            <a:off x="6517864" y="1925545"/>
            <a:ext cx="1666099" cy="966245"/>
          </a:xfrm>
          <a:prstGeom prst="rect">
            <a:avLst/>
          </a:prstGeom>
        </p:spPr>
      </p:pic>
      <p:pic>
        <p:nvPicPr>
          <p:cNvPr id="9" name="Picture 8">
            <a:extLst>
              <a:ext uri="{FF2B5EF4-FFF2-40B4-BE49-F238E27FC236}">
                <a16:creationId xmlns:a16="http://schemas.microsoft.com/office/drawing/2014/main" id="{D2A7F15A-603C-5649-9C4A-5A2DD72F53A5}"/>
              </a:ext>
            </a:extLst>
          </p:cNvPr>
          <p:cNvPicPr>
            <a:picLocks noChangeAspect="1"/>
          </p:cNvPicPr>
          <p:nvPr/>
        </p:nvPicPr>
        <p:blipFill>
          <a:blip r:embed="rId6"/>
          <a:stretch>
            <a:fillRect/>
          </a:stretch>
        </p:blipFill>
        <p:spPr>
          <a:xfrm>
            <a:off x="9107617" y="1908273"/>
            <a:ext cx="1042223" cy="1031770"/>
          </a:xfrm>
          <a:prstGeom prst="rect">
            <a:avLst/>
          </a:prstGeom>
        </p:spPr>
      </p:pic>
      <p:graphicFrame>
        <p:nvGraphicFramePr>
          <p:cNvPr id="10" name="Table 9">
            <a:extLst>
              <a:ext uri="{FF2B5EF4-FFF2-40B4-BE49-F238E27FC236}">
                <a16:creationId xmlns:a16="http://schemas.microsoft.com/office/drawing/2014/main" id="{7DE900B7-9A5E-1947-AE1F-66CDB11DD6D9}"/>
              </a:ext>
            </a:extLst>
          </p:cNvPr>
          <p:cNvGraphicFramePr>
            <a:graphicFrameLocks noGrp="1"/>
          </p:cNvGraphicFramePr>
          <p:nvPr>
            <p:extLst>
              <p:ext uri="{D42A27DB-BD31-4B8C-83A1-F6EECF244321}">
                <p14:modId xmlns:p14="http://schemas.microsoft.com/office/powerpoint/2010/main" val="2346787550"/>
              </p:ext>
            </p:extLst>
          </p:nvPr>
        </p:nvGraphicFramePr>
        <p:xfrm>
          <a:off x="499110" y="3032550"/>
          <a:ext cx="11159490" cy="3624312"/>
        </p:xfrm>
        <a:graphic>
          <a:graphicData uri="http://schemas.openxmlformats.org/drawingml/2006/table">
            <a:tbl>
              <a:tblPr>
                <a:tableStyleId>{5C22544A-7EE6-4342-B048-85BDC9FD1C3A}</a:tableStyleId>
              </a:tblPr>
              <a:tblGrid>
                <a:gridCol w="1403586">
                  <a:extLst>
                    <a:ext uri="{9D8B030D-6E8A-4147-A177-3AD203B41FA5}">
                      <a16:colId xmlns:a16="http://schemas.microsoft.com/office/drawing/2014/main" val="1833512207"/>
                    </a:ext>
                  </a:extLst>
                </a:gridCol>
                <a:gridCol w="2334312">
                  <a:extLst>
                    <a:ext uri="{9D8B030D-6E8A-4147-A177-3AD203B41FA5}">
                      <a16:colId xmlns:a16="http://schemas.microsoft.com/office/drawing/2014/main" val="1966891341"/>
                    </a:ext>
                  </a:extLst>
                </a:gridCol>
                <a:gridCol w="2169389">
                  <a:extLst>
                    <a:ext uri="{9D8B030D-6E8A-4147-A177-3AD203B41FA5}">
                      <a16:colId xmlns:a16="http://schemas.microsoft.com/office/drawing/2014/main" val="3355135546"/>
                    </a:ext>
                  </a:extLst>
                </a:gridCol>
                <a:gridCol w="2520433">
                  <a:extLst>
                    <a:ext uri="{9D8B030D-6E8A-4147-A177-3AD203B41FA5}">
                      <a16:colId xmlns:a16="http://schemas.microsoft.com/office/drawing/2014/main" val="136222486"/>
                    </a:ext>
                  </a:extLst>
                </a:gridCol>
                <a:gridCol w="2731770">
                  <a:extLst>
                    <a:ext uri="{9D8B030D-6E8A-4147-A177-3AD203B41FA5}">
                      <a16:colId xmlns:a16="http://schemas.microsoft.com/office/drawing/2014/main" val="466805965"/>
                    </a:ext>
                  </a:extLst>
                </a:gridCol>
              </a:tblGrid>
              <a:tr h="362852">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Time</a:t>
                      </a: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dirty="0">
                          <a:solidFill>
                            <a:schemeClr val="tx1"/>
                          </a:solidFill>
                          <a:effectLst/>
                          <a:latin typeface="Calibri" panose="020F0502020204030204" pitchFamily="34" charset="0"/>
                          <a:cs typeface="Calibri" panose="020F0502020204030204" pitchFamily="34" charset="0"/>
                        </a:rPr>
                        <a:t>   -100K years</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dirty="0">
                          <a:solidFill>
                            <a:schemeClr val="tx1"/>
                          </a:solidFill>
                          <a:effectLst/>
                          <a:latin typeface="Calibri" panose="020F0502020204030204" pitchFamily="34" charset="0"/>
                          <a:cs typeface="Calibri" panose="020F0502020204030204" pitchFamily="34" charset="0"/>
                        </a:rPr>
                        <a:t>   -10K years</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dirty="0">
                          <a:solidFill>
                            <a:schemeClr val="tx1"/>
                          </a:solidFill>
                          <a:effectLst/>
                          <a:latin typeface="Calibri" panose="020F0502020204030204" pitchFamily="34" charset="0"/>
                          <a:cs typeface="Calibri" panose="020F0502020204030204" pitchFamily="34" charset="0"/>
                        </a:rPr>
                        <a:t>    -100 years to Now</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800" b="1" u="none" strike="noStrike" dirty="0">
                          <a:solidFill>
                            <a:schemeClr val="tx1"/>
                          </a:solidFill>
                          <a:effectLst/>
                          <a:latin typeface="Calibri" panose="020F0502020204030204" pitchFamily="34" charset="0"/>
                          <a:cs typeface="Calibri" panose="020F0502020204030204" pitchFamily="34" charset="0"/>
                        </a:rPr>
                        <a:t>   +10 to +100 years</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4886914"/>
                  </a:ext>
                </a:extLst>
              </a:tr>
              <a:tr h="664474">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Era</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Hunter-Gatherer</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Agricultural</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Industrial</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Information Age</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0844622"/>
                  </a:ext>
                </a:extLst>
              </a:tr>
              <a:tr h="534984">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Tech</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800" u="none" strike="noStrike" dirty="0">
                          <a:solidFill>
                            <a:schemeClr val="tx1"/>
                          </a:solidFill>
                          <a:effectLst/>
                          <a:latin typeface="Calibri" panose="020F0502020204030204" pitchFamily="34" charset="0"/>
                          <a:cs typeface="Calibri" panose="020F0502020204030204" pitchFamily="34" charset="0"/>
                        </a:rPr>
                        <a:t>   Stones &amp; Bones</a:t>
                      </a: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Plows &amp; Cows</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Jobs &amp; Mobs</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Machines &amp; Genes</a:t>
                      </a:r>
                    </a:p>
                    <a:p>
                      <a:pPr algn="l" fontAlgn="b"/>
                      <a:r>
                        <a:rPr lang="en-US" sz="1400" u="none" strike="noStrike" dirty="0">
                          <a:solidFill>
                            <a:schemeClr val="tx1"/>
                          </a:solidFill>
                          <a:effectLst/>
                          <a:latin typeface="Calibri" panose="020F0502020204030204" pitchFamily="34" charset="0"/>
                          <a:cs typeface="Calibri" panose="020F0502020204030204" pitchFamily="34" charset="0"/>
                        </a:rPr>
                        <a:t>     (AI &amp; Robots &amp; 3DP &amp; Biotech)</a:t>
                      </a:r>
                      <a:endParaRPr lang="en-US" sz="14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1857173"/>
                  </a:ext>
                </a:extLst>
              </a:tr>
              <a:tr h="742950">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Economy </a:t>
                      </a:r>
                    </a:p>
                    <a:p>
                      <a:pPr algn="r" fontAlgn="b"/>
                      <a:r>
                        <a:rPr lang="en-US" sz="1800" b="1" i="0" u="none" strike="noStrike" dirty="0">
                          <a:solidFill>
                            <a:schemeClr val="tx1"/>
                          </a:solidFill>
                          <a:effectLst/>
                          <a:latin typeface="Calibri" panose="020F0502020204030204" pitchFamily="34" charset="0"/>
                          <a:cs typeface="Calibri" panose="020F0502020204030204" pitchFamily="34" charset="0"/>
                        </a:rPr>
                        <a:t>+ Government</a:t>
                      </a: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Tribalism</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Feudalism</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Capitalism</a:t>
                      </a:r>
                    </a:p>
                    <a:p>
                      <a:pPr algn="l" fontAlgn="b"/>
                      <a:r>
                        <a:rPr lang="en-US" sz="1800" u="none" strike="noStrike" dirty="0">
                          <a:solidFill>
                            <a:schemeClr val="tx1"/>
                          </a:solidFill>
                          <a:effectLst/>
                          <a:latin typeface="Calibri" panose="020F0502020204030204" pitchFamily="34" charset="0"/>
                          <a:cs typeface="Calibri" panose="020F0502020204030204" pitchFamily="34" charset="0"/>
                        </a:rPr>
                        <a:t>   + Democracy</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a:t>
                      </a:r>
                      <a:r>
                        <a:rPr lang="en-US" sz="1800" u="none" strike="noStrike" dirty="0" err="1">
                          <a:solidFill>
                            <a:schemeClr val="tx1"/>
                          </a:solidFill>
                          <a:effectLst/>
                          <a:latin typeface="Calibri" panose="020F0502020204030204" pitchFamily="34" charset="0"/>
                          <a:cs typeface="Calibri" panose="020F0502020204030204" pitchFamily="34" charset="0"/>
                        </a:rPr>
                        <a:t>Makerism</a:t>
                      </a:r>
                      <a:endParaRPr lang="en-US" sz="1800" u="none" strike="noStrike" dirty="0">
                        <a:solidFill>
                          <a:schemeClr val="tx1"/>
                        </a:solidFill>
                        <a:effectLst/>
                        <a:latin typeface="Calibri" panose="020F0502020204030204" pitchFamily="34" charset="0"/>
                        <a:cs typeface="Calibri" panose="020F0502020204030204" pitchFamily="34" charset="0"/>
                      </a:endParaRPr>
                    </a:p>
                    <a:p>
                      <a:pPr algn="l" fontAlgn="b"/>
                      <a:r>
                        <a:rPr lang="en-US" sz="1800" u="none" strike="noStrike">
                          <a:solidFill>
                            <a:schemeClr val="tx1"/>
                          </a:solidFill>
                          <a:effectLst/>
                          <a:latin typeface="Calibri" panose="020F0502020204030204" pitchFamily="34" charset="0"/>
                          <a:cs typeface="Calibri" panose="020F0502020204030204" pitchFamily="34" charset="0"/>
                        </a:rPr>
                        <a:t>   + Reasonocracy</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5875093"/>
                  </a:ext>
                </a:extLst>
              </a:tr>
              <a:tr h="654578">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Interpersonal</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Competition</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Competition</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Competition</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Cooperation</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701111"/>
                  </a:ext>
                </a:extLst>
              </a:tr>
              <a:tr h="664474">
                <a:tc>
                  <a:txBody>
                    <a:bodyPr/>
                    <a:lstStyle/>
                    <a:p>
                      <a:pPr algn="r" fontAlgn="b"/>
                      <a:r>
                        <a:rPr lang="en-US" sz="1800" b="1" u="none" strike="noStrike" dirty="0">
                          <a:solidFill>
                            <a:schemeClr val="tx1"/>
                          </a:solidFill>
                          <a:effectLst/>
                          <a:latin typeface="Calibri" panose="020F0502020204030204" pitchFamily="34" charset="0"/>
                          <a:cs typeface="Calibri" panose="020F0502020204030204" pitchFamily="34" charset="0"/>
                        </a:rPr>
                        <a:t>Result</a:t>
                      </a:r>
                      <a:endParaRPr lang="en-US" sz="1800" b="1"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Blood</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Sweat</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u="none" strike="noStrike" dirty="0">
                          <a:solidFill>
                            <a:schemeClr val="tx1"/>
                          </a:solidFill>
                          <a:effectLst/>
                          <a:latin typeface="Calibri" panose="020F0502020204030204" pitchFamily="34" charset="0"/>
                          <a:cs typeface="Calibri" panose="020F0502020204030204" pitchFamily="34" charset="0"/>
                        </a:rPr>
                        <a:t>  Tears</a:t>
                      </a:r>
                      <a:endParaRPr lang="en-US" sz="1800" b="0" i="0" u="none" strike="noStrike" dirty="0">
                        <a:solidFill>
                          <a:schemeClr val="tx1"/>
                        </a:solidFill>
                        <a:effectLst/>
                        <a:latin typeface="Calibri" panose="020F0502020204030204" pitchFamily="34" charset="0"/>
                        <a:cs typeface="Calibri" panose="020F0502020204030204" pitchFamily="34" charset="0"/>
                      </a:endParaRPr>
                    </a:p>
                  </a:txBody>
                  <a:tcPr marL="9525" marR="9525" marT="9525"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fontAlgn="b"/>
                      <a:r>
                        <a:rPr lang="en-US" sz="1800" b="0" i="0" u="none" strike="noStrike" dirty="0">
                          <a:solidFill>
                            <a:schemeClr val="tx1"/>
                          </a:solidFill>
                          <a:effectLst/>
                          <a:latin typeface="Calibri" panose="020F0502020204030204" pitchFamily="34" charset="0"/>
                          <a:cs typeface="Calibri" panose="020F0502020204030204" pitchFamily="34" charset="0"/>
                        </a:rPr>
                        <a:t>  Peace, Prosperity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3689282"/>
                  </a:ext>
                </a:extLst>
              </a:tr>
            </a:tbl>
          </a:graphicData>
        </a:graphic>
      </p:graphicFrame>
    </p:spTree>
    <p:extLst>
      <p:ext uri="{BB962C8B-B14F-4D97-AF65-F5344CB8AC3E}">
        <p14:creationId xmlns:p14="http://schemas.microsoft.com/office/powerpoint/2010/main" val="978179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72507"/>
            <a:ext cx="11358320" cy="1250543"/>
          </a:xfrm>
        </p:spPr>
        <p:txBody>
          <a:bodyPr/>
          <a:lstStyle/>
          <a:p>
            <a:br>
              <a:rPr lang="en-US" dirty="0"/>
            </a:br>
            <a:r>
              <a:rPr lang="en-US" dirty="0"/>
              <a:t>Now what should we do?</a:t>
            </a:r>
          </a:p>
        </p:txBody>
      </p:sp>
      <p:sp>
        <p:nvSpPr>
          <p:cNvPr id="3" name="Content Placeholder 2"/>
          <p:cNvSpPr>
            <a:spLocks noGrp="1"/>
          </p:cNvSpPr>
          <p:nvPr>
            <p:ph idx="1"/>
          </p:nvPr>
        </p:nvSpPr>
        <p:spPr/>
        <p:txBody>
          <a:bodyPr>
            <a:normAutofit/>
          </a:bodyPr>
          <a:lstStyle/>
          <a:p>
            <a:endParaRPr lang="en-US" dirty="0"/>
          </a:p>
          <a:p>
            <a:r>
              <a:rPr lang="en-US" dirty="0"/>
              <a:t> Communicate an optimistic vision for the future</a:t>
            </a:r>
          </a:p>
          <a:p>
            <a:r>
              <a:rPr lang="en-US" dirty="0"/>
              <a:t> Help people to understand that we're in a transitional society</a:t>
            </a:r>
          </a:p>
          <a:p>
            <a:r>
              <a:rPr lang="en-US" dirty="0"/>
              <a:t> Help design the new society</a:t>
            </a:r>
          </a:p>
          <a:p>
            <a:r>
              <a:rPr lang="en-US" dirty="0"/>
              <a:t> Help design the transition so that nobody gets hurt</a:t>
            </a:r>
          </a:p>
          <a:p>
            <a:endParaRPr lang="en-US" dirty="0"/>
          </a:p>
          <a:p>
            <a:r>
              <a:rPr lang="en-US" dirty="0"/>
              <a:t>… and we’ll all live happily ever after!</a:t>
            </a:r>
          </a:p>
        </p:txBody>
      </p:sp>
    </p:spTree>
    <p:extLst>
      <p:ext uri="{BB962C8B-B14F-4D97-AF65-F5344CB8AC3E}">
        <p14:creationId xmlns:p14="http://schemas.microsoft.com/office/powerpoint/2010/main" val="2053231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full story with five part harmony and </a:t>
            </a:r>
            <a:r>
              <a:rPr lang="en-US" dirty="0" err="1"/>
              <a:t>TEDx</a:t>
            </a:r>
            <a:r>
              <a:rPr lang="en-US" dirty="0"/>
              <a:t> talk</a:t>
            </a:r>
          </a:p>
        </p:txBody>
      </p:sp>
      <p:sp>
        <p:nvSpPr>
          <p:cNvPr id="3" name="Content Placeholder 2"/>
          <p:cNvSpPr>
            <a:spLocks noGrp="1"/>
          </p:cNvSpPr>
          <p:nvPr>
            <p:ph idx="1"/>
          </p:nvPr>
        </p:nvSpPr>
        <p:spPr>
          <a:xfrm>
            <a:off x="646111" y="1836617"/>
            <a:ext cx="10385956" cy="5924060"/>
          </a:xfrm>
        </p:spPr>
        <p:txBody>
          <a:bodyPr/>
          <a:lstStyle/>
          <a:p>
            <a:endParaRPr lang="en-US" dirty="0"/>
          </a:p>
          <a:p>
            <a:r>
              <a:rPr lang="en-US" dirty="0">
                <a:solidFill>
                  <a:srgbClr val="FFFF00"/>
                </a:solidFill>
                <a:hlinkClick r:id="rId3">
                  <a:extLst>
                    <a:ext uri="{A12FA001-AC4F-418D-AE19-62706E023703}">
                      <ahyp:hlinkClr xmlns:ahyp="http://schemas.microsoft.com/office/drawing/2018/hyperlinkcolor" val="tx"/>
                    </a:ext>
                  </a:extLst>
                </a:hlinkClick>
              </a:rPr>
              <a:t>http://www.whycantwe.org</a:t>
            </a:r>
            <a:endParaRPr lang="en-US" dirty="0">
              <a:solidFill>
                <a:srgbClr val="FFFF00"/>
              </a:solidFill>
            </a:endParaRPr>
          </a:p>
          <a:p>
            <a:endParaRPr lang="en-US" dirty="0"/>
          </a:p>
          <a:p>
            <a:r>
              <a:rPr lang="en-US" dirty="0"/>
              <a:t>Book (e-book and hardcopy)</a:t>
            </a:r>
          </a:p>
          <a:p>
            <a:r>
              <a:rPr lang="en-US" dirty="0"/>
              <a:t>TEDx talk (12 minutes), essays</a:t>
            </a:r>
          </a:p>
          <a:p>
            <a:endParaRPr lang="en-US" dirty="0"/>
          </a:p>
          <a:p>
            <a:r>
              <a:rPr lang="en-US" dirty="0"/>
              <a:t>You are invited to our MIT course!</a:t>
            </a:r>
          </a:p>
          <a:p>
            <a:pPr lvl="1"/>
            <a:r>
              <a:rPr lang="en-US" dirty="0"/>
              <a:t>RSVP: </a:t>
            </a:r>
            <a:r>
              <a:rPr lang="en-US" dirty="0">
                <a:solidFill>
                  <a:srgbClr val="FFFF00"/>
                </a:solidFill>
                <a:hlinkClick r:id="rId4">
                  <a:extLst>
                    <a:ext uri="{A12FA001-AC4F-418D-AE19-62706E023703}">
                      <ahyp:hlinkClr xmlns:ahyp="http://schemas.microsoft.com/office/drawing/2018/hyperlinkcolor" val="tx"/>
                    </a:ext>
                  </a:extLst>
                </a:hlinkClick>
              </a:rPr>
              <a:t>lieber@media.mit.edu</a:t>
            </a:r>
            <a:endParaRPr lang="en-US" dirty="0">
              <a:solidFill>
                <a:srgbClr val="FFFF00"/>
              </a:solidFill>
            </a:endParaRPr>
          </a:p>
          <a:p>
            <a:pPr lvl="1"/>
            <a:r>
              <a:rPr lang="en-US" dirty="0">
                <a:solidFill>
                  <a:srgbClr val="FFC000"/>
                </a:solidFill>
              </a:rPr>
              <a:t>Mon and Wed, 2 Sept 2020 – 14 Dec 2020</a:t>
            </a:r>
          </a:p>
          <a:p>
            <a:pPr lvl="1"/>
            <a:r>
              <a:rPr lang="en-US" dirty="0">
                <a:solidFill>
                  <a:srgbClr val="FFC000"/>
                </a:solidFill>
              </a:rPr>
              <a:t>15:00-16:30 US EDT = 19:00-20:30 UTC </a:t>
            </a:r>
            <a:r>
              <a:rPr lang="en-US" dirty="0"/>
              <a:t> </a:t>
            </a:r>
          </a:p>
          <a:p>
            <a:endParaRPr lang="en-US" dirty="0"/>
          </a:p>
          <a:p>
            <a:endParaRPr lang="en-US" dirty="0"/>
          </a:p>
          <a:p>
            <a:endParaRPr lang="en-US" dirty="0"/>
          </a:p>
          <a:p>
            <a:pPr marL="0" indent="0">
              <a:buNone/>
            </a:pP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42754" y="1921861"/>
            <a:ext cx="2727369" cy="4091054"/>
          </a:xfrm>
          <a:prstGeom prst="rect">
            <a:avLst/>
          </a:prstGeom>
        </p:spPr>
      </p:pic>
    </p:spTree>
    <p:extLst>
      <p:ext uri="{BB962C8B-B14F-4D97-AF65-F5344CB8AC3E}">
        <p14:creationId xmlns:p14="http://schemas.microsoft.com/office/powerpoint/2010/main" val="1820976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E0A1-C746-5D46-BD7E-3DC484C4991C}"/>
              </a:ext>
            </a:extLst>
          </p:cNvPr>
          <p:cNvSpPr>
            <a:spLocks noGrp="1"/>
          </p:cNvSpPr>
          <p:nvPr>
            <p:ph type="title"/>
          </p:nvPr>
        </p:nvSpPr>
        <p:spPr/>
        <p:txBody>
          <a:bodyPr/>
          <a:lstStyle/>
          <a:p>
            <a:r>
              <a:rPr lang="en-US" dirty="0"/>
              <a:t>Mailing Lists</a:t>
            </a:r>
          </a:p>
        </p:txBody>
      </p:sp>
      <p:sp>
        <p:nvSpPr>
          <p:cNvPr id="3" name="Content Placeholder 2">
            <a:extLst>
              <a:ext uri="{FF2B5EF4-FFF2-40B4-BE49-F238E27FC236}">
                <a16:creationId xmlns:a16="http://schemas.microsoft.com/office/drawing/2014/main" id="{8A323040-9356-2647-9BA1-6D46ECD7EE21}"/>
              </a:ext>
            </a:extLst>
          </p:cNvPr>
          <p:cNvSpPr>
            <a:spLocks noGrp="1"/>
          </p:cNvSpPr>
          <p:nvPr>
            <p:ph idx="1"/>
          </p:nvPr>
        </p:nvSpPr>
        <p:spPr/>
        <p:txBody>
          <a:bodyPr/>
          <a:lstStyle/>
          <a:p>
            <a:r>
              <a:rPr lang="en-US" dirty="0"/>
              <a:t>Two mailing lists for this course:</a:t>
            </a:r>
          </a:p>
          <a:p>
            <a:pPr lvl="1"/>
            <a:r>
              <a:rPr lang="en-US" b="1" dirty="0">
                <a:hlinkClick r:id="rId2"/>
              </a:rPr>
              <a:t>scicoop-fall-2020@mit.edu</a:t>
            </a:r>
            <a:r>
              <a:rPr lang="en-US" dirty="0"/>
              <a:t>:</a:t>
            </a:r>
          </a:p>
          <a:p>
            <a:pPr lvl="2"/>
            <a:r>
              <a:rPr lang="en-US" dirty="0"/>
              <a:t>All participants plus instructors</a:t>
            </a:r>
          </a:p>
          <a:p>
            <a:pPr lvl="2"/>
            <a:r>
              <a:rPr lang="en-US" b="1" dirty="0"/>
              <a:t>Everyone may post</a:t>
            </a:r>
            <a:r>
              <a:rPr lang="en-US" dirty="0"/>
              <a:t> -- we encourage general questions / class-wide discussion! </a:t>
            </a:r>
          </a:p>
          <a:p>
            <a:pPr lvl="2"/>
            <a:r>
              <a:rPr lang="en-US" dirty="0"/>
              <a:t>Course announcements will be sent by instructors</a:t>
            </a:r>
          </a:p>
          <a:p>
            <a:pPr lvl="1"/>
            <a:r>
              <a:rPr lang="en-US" b="1" dirty="0">
                <a:hlinkClick r:id="rId3"/>
              </a:rPr>
              <a:t>scicoop-fall-2020-staff@mit.edu</a:t>
            </a:r>
            <a:r>
              <a:rPr lang="en-US" b="1" dirty="0"/>
              <a:t>:</a:t>
            </a:r>
            <a:r>
              <a:rPr lang="en-US" dirty="0"/>
              <a:t> </a:t>
            </a:r>
          </a:p>
          <a:p>
            <a:pPr lvl="2"/>
            <a:r>
              <a:rPr lang="en-US" dirty="0"/>
              <a:t>Just goes to course staff (Instructors - Henry + Fry / TA's - Esther, Blake)</a:t>
            </a:r>
          </a:p>
          <a:p>
            <a:pPr lvl="2"/>
            <a:r>
              <a:rPr lang="en-US" dirty="0"/>
              <a:t>Submit homework here (for now)</a:t>
            </a:r>
          </a:p>
          <a:p>
            <a:pPr lvl="2"/>
            <a:r>
              <a:rPr lang="en-US" dirty="0"/>
              <a:t>Ask private questions to the instructors</a:t>
            </a:r>
          </a:p>
          <a:p>
            <a:endParaRPr lang="en-US" dirty="0"/>
          </a:p>
        </p:txBody>
      </p:sp>
    </p:spTree>
    <p:extLst>
      <p:ext uri="{BB962C8B-B14F-4D97-AF65-F5344CB8AC3E}">
        <p14:creationId xmlns:p14="http://schemas.microsoft.com/office/powerpoint/2010/main" val="2970331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F20F-D42B-FB4D-9AE5-FCA2FC8C370F}"/>
              </a:ext>
            </a:extLst>
          </p:cNvPr>
          <p:cNvSpPr>
            <a:spLocks noGrp="1"/>
          </p:cNvSpPr>
          <p:nvPr>
            <p:ph type="title"/>
          </p:nvPr>
        </p:nvSpPr>
        <p:spPr/>
        <p:txBody>
          <a:bodyPr/>
          <a:lstStyle/>
          <a:p>
            <a:r>
              <a:rPr lang="en-US" dirty="0"/>
              <a:t>What are the biggest problems </a:t>
            </a:r>
            <a:br>
              <a:rPr lang="en-US" dirty="0"/>
            </a:br>
            <a:r>
              <a:rPr lang="en-US" dirty="0"/>
              <a:t>we face today?</a:t>
            </a:r>
          </a:p>
        </p:txBody>
      </p:sp>
      <p:sp>
        <p:nvSpPr>
          <p:cNvPr id="3" name="Content Placeholder 2">
            <a:extLst>
              <a:ext uri="{FF2B5EF4-FFF2-40B4-BE49-F238E27FC236}">
                <a16:creationId xmlns:a16="http://schemas.microsoft.com/office/drawing/2014/main" id="{9D0CF668-79B1-8944-9488-85651B288BD4}"/>
              </a:ext>
            </a:extLst>
          </p:cNvPr>
          <p:cNvSpPr>
            <a:spLocks noGrp="1"/>
          </p:cNvSpPr>
          <p:nvPr>
            <p:ph idx="1"/>
          </p:nvPr>
        </p:nvSpPr>
        <p:spPr>
          <a:xfrm>
            <a:off x="646111" y="1836617"/>
            <a:ext cx="4428809" cy="4195481"/>
          </a:xfrm>
        </p:spPr>
        <p:txBody>
          <a:bodyPr>
            <a:normAutofit/>
          </a:bodyPr>
          <a:lstStyle/>
          <a:p>
            <a:r>
              <a:rPr lang="en-US" dirty="0"/>
              <a:t>Coronavirus pandemic</a:t>
            </a:r>
          </a:p>
          <a:p>
            <a:r>
              <a:rPr lang="en-US" dirty="0"/>
              <a:t>Economic collapse</a:t>
            </a:r>
          </a:p>
          <a:p>
            <a:r>
              <a:rPr lang="en-US" dirty="0"/>
              <a:t>Poverty and inequality</a:t>
            </a:r>
          </a:p>
          <a:p>
            <a:r>
              <a:rPr lang="en-US" dirty="0"/>
              <a:t>Climate crisis</a:t>
            </a:r>
          </a:p>
          <a:p>
            <a:r>
              <a:rPr lang="en-US" dirty="0"/>
              <a:t>War</a:t>
            </a:r>
          </a:p>
          <a:p>
            <a:r>
              <a:rPr lang="en-US" dirty="0"/>
              <a:t>Pollution</a:t>
            </a:r>
          </a:p>
          <a:p>
            <a:r>
              <a:rPr lang="en-US" dirty="0"/>
              <a:t>Political gridlock</a:t>
            </a:r>
          </a:p>
          <a:p>
            <a:r>
              <a:rPr lang="en-US" dirty="0"/>
              <a:t>Authoritarianism</a:t>
            </a:r>
          </a:p>
          <a:p>
            <a:r>
              <a:rPr lang="en-US" dirty="0"/>
              <a:t>Discrimination</a:t>
            </a:r>
          </a:p>
          <a:p>
            <a:pPr marL="0" indent="0">
              <a:buNone/>
            </a:pPr>
            <a:endParaRPr lang="en-US" dirty="0"/>
          </a:p>
          <a:p>
            <a:endParaRPr lang="en-US" dirty="0"/>
          </a:p>
        </p:txBody>
      </p:sp>
      <p:sp>
        <p:nvSpPr>
          <p:cNvPr id="4" name="Content Placeholder 2">
            <a:extLst>
              <a:ext uri="{FF2B5EF4-FFF2-40B4-BE49-F238E27FC236}">
                <a16:creationId xmlns:a16="http://schemas.microsoft.com/office/drawing/2014/main" id="{D5B77799-544B-A940-BC4E-622CEB747A25}"/>
              </a:ext>
            </a:extLst>
          </p:cNvPr>
          <p:cNvSpPr txBox="1">
            <a:spLocks/>
          </p:cNvSpPr>
          <p:nvPr/>
        </p:nvSpPr>
        <p:spPr>
          <a:xfrm>
            <a:off x="5221921" y="1806137"/>
            <a:ext cx="4428809" cy="419548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Lucida Bright" charset="0"/>
                <a:ea typeface="Lucida Bright" charset="0"/>
                <a:cs typeface="Lucida Bright" charset="0"/>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Lucida Bright" charset="0"/>
                <a:ea typeface="Lucida Bright" charset="0"/>
                <a:cs typeface="Lucida Bright" charset="0"/>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Lucida Bright" charset="0"/>
                <a:ea typeface="Lucida Bright" charset="0"/>
                <a:cs typeface="Lucida Bright" charset="0"/>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Lucida Bright" charset="0"/>
                <a:ea typeface="Lucida Bright" charset="0"/>
                <a:cs typeface="Lucida Bright" charset="0"/>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Lucida Bright" charset="0"/>
                <a:ea typeface="Lucida Bright" charset="0"/>
                <a:cs typeface="Lucida Bright" charset="0"/>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Food supply</a:t>
            </a:r>
          </a:p>
          <a:p>
            <a:r>
              <a:rPr lang="en-US"/>
              <a:t>Crime</a:t>
            </a:r>
            <a:endParaRPr lang="en-US" dirty="0"/>
          </a:p>
          <a:p>
            <a:r>
              <a:rPr lang="en-US" dirty="0"/>
              <a:t>Justice</a:t>
            </a:r>
          </a:p>
          <a:p>
            <a:r>
              <a:rPr lang="en-US" dirty="0"/>
              <a:t>Education</a:t>
            </a:r>
          </a:p>
          <a:p>
            <a:r>
              <a:rPr lang="en-US" dirty="0"/>
              <a:t>Transportation</a:t>
            </a:r>
          </a:p>
          <a:p>
            <a:r>
              <a:rPr lang="en-US" dirty="0"/>
              <a:t>Health care</a:t>
            </a:r>
          </a:p>
          <a:p>
            <a:r>
              <a:rPr lang="en-US" dirty="0"/>
              <a:t>Mental health</a:t>
            </a:r>
          </a:p>
          <a:p>
            <a:r>
              <a:rPr lang="en-US" dirty="0"/>
              <a:t>Domestic violence</a:t>
            </a:r>
          </a:p>
          <a:p>
            <a:endParaRPr lang="en-US" dirty="0"/>
          </a:p>
          <a:p>
            <a:endParaRPr lang="en-US" dirty="0"/>
          </a:p>
          <a:p>
            <a:pPr marL="0" indent="0">
              <a:buNone/>
            </a:pPr>
            <a:r>
              <a:rPr lang="en-US" dirty="0"/>
              <a:t> </a:t>
            </a:r>
          </a:p>
          <a:p>
            <a:endParaRPr lang="en-US" dirty="0"/>
          </a:p>
          <a:p>
            <a:endParaRPr lang="en-US" dirty="0"/>
          </a:p>
          <a:p>
            <a:pPr marL="0" indent="0">
              <a:buFont typeface="Wingdings 3" charset="2"/>
              <a:buNone/>
            </a:pPr>
            <a:endParaRPr lang="en-US" dirty="0"/>
          </a:p>
          <a:p>
            <a:endParaRPr lang="en-US" dirty="0"/>
          </a:p>
        </p:txBody>
      </p:sp>
    </p:spTree>
    <p:extLst>
      <p:ext uri="{BB962C8B-B14F-4D97-AF65-F5344CB8AC3E}">
        <p14:creationId xmlns:p14="http://schemas.microsoft.com/office/powerpoint/2010/main" val="3970588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BCC97-3AB1-5348-9964-1A9288FF94EF}"/>
              </a:ext>
            </a:extLst>
          </p:cNvPr>
          <p:cNvSpPr>
            <a:spLocks noGrp="1"/>
          </p:cNvSpPr>
          <p:nvPr>
            <p:ph type="title"/>
          </p:nvPr>
        </p:nvSpPr>
        <p:spPr/>
        <p:txBody>
          <a:bodyPr/>
          <a:lstStyle/>
          <a:p>
            <a:r>
              <a:rPr lang="en-US" dirty="0"/>
              <a:t>We can achieve peace and prosperity</a:t>
            </a:r>
            <a:br>
              <a:rPr lang="en-US" dirty="0"/>
            </a:br>
            <a:r>
              <a:rPr lang="en-US" dirty="0"/>
              <a:t> in </a:t>
            </a:r>
            <a:r>
              <a:rPr lang="en-US" i="1" dirty="0"/>
              <a:t>our </a:t>
            </a:r>
            <a:r>
              <a:rPr lang="en-US" dirty="0"/>
              <a:t>lifetime</a:t>
            </a:r>
          </a:p>
        </p:txBody>
      </p:sp>
      <p:pic>
        <p:nvPicPr>
          <p:cNvPr id="7" name="Picture 6">
            <a:extLst>
              <a:ext uri="{FF2B5EF4-FFF2-40B4-BE49-F238E27FC236}">
                <a16:creationId xmlns:a16="http://schemas.microsoft.com/office/drawing/2014/main" id="{5320F964-1941-1A47-BCCC-ADFFB9BE5736}"/>
              </a:ext>
            </a:extLst>
          </p:cNvPr>
          <p:cNvPicPr>
            <a:picLocks noChangeAspect="1"/>
          </p:cNvPicPr>
          <p:nvPr/>
        </p:nvPicPr>
        <p:blipFill>
          <a:blip r:embed="rId3"/>
          <a:stretch>
            <a:fillRect/>
          </a:stretch>
        </p:blipFill>
        <p:spPr>
          <a:xfrm>
            <a:off x="1260024" y="1829334"/>
            <a:ext cx="9613026" cy="4806513"/>
          </a:xfrm>
          <a:prstGeom prst="rect">
            <a:avLst/>
          </a:prstGeom>
        </p:spPr>
      </p:pic>
    </p:spTree>
    <p:extLst>
      <p:ext uri="{BB962C8B-B14F-4D97-AF65-F5344CB8AC3E}">
        <p14:creationId xmlns:p14="http://schemas.microsoft.com/office/powerpoint/2010/main" val="2107442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not how you might think…</a:t>
            </a:r>
          </a:p>
        </p:txBody>
      </p:sp>
      <p:sp>
        <p:nvSpPr>
          <p:cNvPr id="3" name="Content Placeholder 2"/>
          <p:cNvSpPr>
            <a:spLocks noGrp="1"/>
          </p:cNvSpPr>
          <p:nvPr>
            <p:ph idx="1"/>
          </p:nvPr>
        </p:nvSpPr>
        <p:spPr/>
        <p:txBody>
          <a:bodyPr>
            <a:normAutofit/>
          </a:bodyPr>
          <a:lstStyle/>
          <a:p>
            <a:r>
              <a:rPr lang="en-US" dirty="0"/>
              <a:t>Not just via better technology…</a:t>
            </a:r>
          </a:p>
          <a:p>
            <a:pPr lvl="1"/>
            <a:r>
              <a:rPr lang="en-US" dirty="0"/>
              <a:t>(though we do need better tech – stay tuned!)</a:t>
            </a:r>
          </a:p>
          <a:p>
            <a:r>
              <a:rPr lang="en-US" dirty="0"/>
              <a:t>Not by electing “good leaders”</a:t>
            </a:r>
          </a:p>
          <a:p>
            <a:r>
              <a:rPr lang="en-US" dirty="0"/>
              <a:t>Not by peace treaties</a:t>
            </a:r>
          </a:p>
          <a:p>
            <a:r>
              <a:rPr lang="en-US" dirty="0"/>
              <a:t>Not by successful companies</a:t>
            </a:r>
          </a:p>
          <a:p>
            <a:pPr marL="0" indent="0">
              <a:buNone/>
            </a:pPr>
            <a:endParaRPr lang="en-US" dirty="0"/>
          </a:p>
        </p:txBody>
      </p:sp>
    </p:spTree>
    <p:extLst>
      <p:ext uri="{BB962C8B-B14F-4D97-AF65-F5344CB8AC3E}">
        <p14:creationId xmlns:p14="http://schemas.microsoft.com/office/powerpoint/2010/main" val="125773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not how you might think…</a:t>
            </a:r>
          </a:p>
        </p:txBody>
      </p:sp>
      <p:sp>
        <p:nvSpPr>
          <p:cNvPr id="3" name="Content Placeholder 2"/>
          <p:cNvSpPr>
            <a:spLocks noGrp="1"/>
          </p:cNvSpPr>
          <p:nvPr>
            <p:ph idx="1"/>
          </p:nvPr>
        </p:nvSpPr>
        <p:spPr/>
        <p:txBody>
          <a:bodyPr>
            <a:normAutofit/>
          </a:bodyPr>
          <a:lstStyle/>
          <a:p>
            <a:r>
              <a:rPr lang="en-US" dirty="0"/>
              <a:t>Not just via better technology…</a:t>
            </a:r>
          </a:p>
          <a:p>
            <a:pPr lvl="1"/>
            <a:r>
              <a:rPr lang="en-US" dirty="0"/>
              <a:t>(though we do need better tech – stay tuned!)</a:t>
            </a:r>
          </a:p>
          <a:p>
            <a:r>
              <a:rPr lang="en-US" dirty="0"/>
              <a:t>Not by electing “good leaders”</a:t>
            </a:r>
          </a:p>
          <a:p>
            <a:r>
              <a:rPr lang="en-US" dirty="0"/>
              <a:t>Not by peace treaties</a:t>
            </a:r>
          </a:p>
          <a:p>
            <a:r>
              <a:rPr lang="en-US" dirty="0"/>
              <a:t>Not by successful companies</a:t>
            </a:r>
          </a:p>
          <a:p>
            <a:endParaRPr lang="en-US" dirty="0"/>
          </a:p>
          <a:p>
            <a:r>
              <a:rPr lang="en-US" dirty="0"/>
              <a:t>… but by people learning to become more cooperative with one another</a:t>
            </a:r>
          </a:p>
          <a:p>
            <a:pPr marL="0" indent="0">
              <a:buNone/>
            </a:pPr>
            <a:endParaRPr lang="en-US" dirty="0"/>
          </a:p>
        </p:txBody>
      </p:sp>
    </p:spTree>
    <p:extLst>
      <p:ext uri="{BB962C8B-B14F-4D97-AF65-F5344CB8AC3E}">
        <p14:creationId xmlns:p14="http://schemas.microsoft.com/office/powerpoint/2010/main" val="1996491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of today’s social problems are due to a failure to cooperate</a:t>
            </a:r>
          </a:p>
        </p:txBody>
      </p:sp>
      <p:sp>
        <p:nvSpPr>
          <p:cNvPr id="3" name="Content Placeholder 2"/>
          <p:cNvSpPr>
            <a:spLocks noGrp="1"/>
          </p:cNvSpPr>
          <p:nvPr>
            <p:ph idx="1"/>
          </p:nvPr>
        </p:nvSpPr>
        <p:spPr/>
        <p:txBody>
          <a:bodyPr>
            <a:normAutofit lnSpcReduction="10000"/>
          </a:bodyPr>
          <a:lstStyle/>
          <a:p>
            <a:r>
              <a:rPr lang="en-US" dirty="0"/>
              <a:t>The tradeoff between </a:t>
            </a:r>
            <a:r>
              <a:rPr lang="en-US" i="1" dirty="0"/>
              <a:t>cooperation</a:t>
            </a:r>
            <a:r>
              <a:rPr lang="en-US" dirty="0"/>
              <a:t> and </a:t>
            </a:r>
            <a:r>
              <a:rPr lang="en-US" i="1" dirty="0"/>
              <a:t>competition</a:t>
            </a:r>
            <a:r>
              <a:rPr lang="en-US" dirty="0"/>
              <a:t> is fundamental to solving society’s problems</a:t>
            </a:r>
          </a:p>
          <a:p>
            <a:r>
              <a:rPr lang="en-US" dirty="0"/>
              <a:t>Technological advances</a:t>
            </a:r>
          </a:p>
          <a:p>
            <a:pPr lvl="1"/>
            <a:r>
              <a:rPr lang="en-US" i="1" dirty="0"/>
              <a:t>Increase</a:t>
            </a:r>
            <a:r>
              <a:rPr lang="en-US" dirty="0"/>
              <a:t> the value of cooperation</a:t>
            </a:r>
          </a:p>
          <a:p>
            <a:pPr lvl="1"/>
            <a:r>
              <a:rPr lang="en-US" i="1" dirty="0"/>
              <a:t>Decrease</a:t>
            </a:r>
            <a:r>
              <a:rPr lang="en-US" dirty="0"/>
              <a:t> the value of competition</a:t>
            </a:r>
          </a:p>
          <a:p>
            <a:endParaRPr lang="en-US" dirty="0"/>
          </a:p>
          <a:p>
            <a:r>
              <a:rPr lang="en-US" dirty="0"/>
              <a:t>Today’s institutions are set up for </a:t>
            </a:r>
            <a:r>
              <a:rPr lang="en-US" i="1" dirty="0"/>
              <a:t>competition</a:t>
            </a:r>
            <a:r>
              <a:rPr lang="en-US" dirty="0"/>
              <a:t>:</a:t>
            </a:r>
          </a:p>
          <a:p>
            <a:pPr lvl="1"/>
            <a:r>
              <a:rPr lang="en-US" dirty="0"/>
              <a:t>Competition between products, companies in the economy</a:t>
            </a:r>
          </a:p>
          <a:p>
            <a:pPr lvl="1"/>
            <a:r>
              <a:rPr lang="en-US" dirty="0"/>
              <a:t>Competition between candidates, parties in government</a:t>
            </a:r>
          </a:p>
          <a:p>
            <a:pPr lvl="1"/>
            <a:r>
              <a:rPr lang="en-US" dirty="0"/>
              <a:t>Competition between nations, ethnicities, religions, etc. etc. </a:t>
            </a:r>
          </a:p>
          <a:p>
            <a:r>
              <a:rPr lang="en-US" dirty="0"/>
              <a:t>How do we make our institutions more cooperative?</a:t>
            </a:r>
          </a:p>
          <a:p>
            <a:endParaRPr lang="en-US" dirty="0"/>
          </a:p>
        </p:txBody>
      </p:sp>
    </p:spTree>
    <p:extLst>
      <p:ext uri="{BB962C8B-B14F-4D97-AF65-F5344CB8AC3E}">
        <p14:creationId xmlns:p14="http://schemas.microsoft.com/office/powerpoint/2010/main" val="2365690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a:t>
            </a:r>
            <a:r>
              <a:rPr lang="en-US" baseline="0" dirty="0"/>
              <a:t> will people </a:t>
            </a:r>
            <a:r>
              <a:rPr lang="en-US" i="1" baseline="0" dirty="0"/>
              <a:t>ever</a:t>
            </a:r>
            <a:r>
              <a:rPr lang="en-US" baseline="0" dirty="0"/>
              <a:t> learn to cooperate with each other?</a:t>
            </a:r>
            <a:endParaRPr lang="en-US" dirty="0"/>
          </a:p>
        </p:txBody>
      </p:sp>
      <p:sp>
        <p:nvSpPr>
          <p:cNvPr id="3" name="Content Placeholder 2"/>
          <p:cNvSpPr>
            <a:spLocks noGrp="1"/>
          </p:cNvSpPr>
          <p:nvPr>
            <p:ph idx="1"/>
          </p:nvPr>
        </p:nvSpPr>
        <p:spPr/>
        <p:txBody>
          <a:bodyPr/>
          <a:lstStyle/>
          <a:p>
            <a:endParaRPr lang="en-US" dirty="0"/>
          </a:p>
          <a:p>
            <a:r>
              <a:rPr lang="en-US" dirty="0"/>
              <a:t>Pessimist’s answer: No </a:t>
            </a:r>
          </a:p>
          <a:p>
            <a:r>
              <a:rPr lang="en-US" dirty="0"/>
              <a:t>Our answer: YES! (but it’s </a:t>
            </a:r>
            <a:r>
              <a:rPr lang="en-US" dirty="0" err="1"/>
              <a:t>gonna</a:t>
            </a:r>
            <a:r>
              <a:rPr lang="en-US" dirty="0"/>
              <a:t> take some doing)</a:t>
            </a:r>
          </a:p>
          <a:p>
            <a:endParaRPr lang="en-US" dirty="0"/>
          </a:p>
          <a:p>
            <a:r>
              <a:rPr lang="en-US" dirty="0"/>
              <a:t>What do you believe about “human nature”?</a:t>
            </a:r>
          </a:p>
          <a:p>
            <a:pPr lvl="1"/>
            <a:r>
              <a:rPr lang="en-US" dirty="0"/>
              <a:t>Intrinsic vs. Extrinsic Motivation</a:t>
            </a:r>
          </a:p>
          <a:p>
            <a:pPr lvl="1"/>
            <a:r>
              <a:rPr lang="en-US" dirty="0"/>
              <a:t>Scale up interpersonal and small-group cooperation</a:t>
            </a:r>
          </a:p>
        </p:txBody>
      </p:sp>
    </p:spTree>
    <p:extLst>
      <p:ext uri="{BB962C8B-B14F-4D97-AF65-F5344CB8AC3E}">
        <p14:creationId xmlns:p14="http://schemas.microsoft.com/office/powerpoint/2010/main" val="495526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Pessimistic</a:t>
            </a:r>
            <a:r>
              <a:rPr lang="en-US" baseline="0" dirty="0"/>
              <a:t> scenarios imagine </a:t>
            </a:r>
            <a:br>
              <a:rPr lang="en-US" baseline="0" dirty="0"/>
            </a:br>
            <a:r>
              <a:rPr lang="en-US" baseline="0" dirty="0"/>
              <a:t>pouring tech into our present systems</a:t>
            </a:r>
            <a:endParaRPr lang="en-US" dirty="0"/>
          </a:p>
        </p:txBody>
      </p:sp>
      <p:sp>
        <p:nvSpPr>
          <p:cNvPr id="3" name="Content Placeholder 2"/>
          <p:cNvSpPr>
            <a:spLocks noGrp="1"/>
          </p:cNvSpPr>
          <p:nvPr>
            <p:ph idx="1"/>
          </p:nvPr>
        </p:nvSpPr>
        <p:spPr/>
        <p:txBody>
          <a:bodyPr/>
          <a:lstStyle/>
          <a:p>
            <a:r>
              <a:rPr lang="en-US" dirty="0"/>
              <a:t>Capitalist or Socialist economics</a:t>
            </a:r>
          </a:p>
          <a:p>
            <a:r>
              <a:rPr lang="en-US" dirty="0"/>
              <a:t>(US-style) Democracy (voting, parties, exec/legislative/judicial</a:t>
            </a:r>
            <a:r>
              <a:rPr lang="mr-IN" dirty="0"/>
              <a:t>…</a:t>
            </a:r>
            <a:r>
              <a:rPr lang="en-US" dirty="0"/>
              <a:t>)</a:t>
            </a:r>
          </a:p>
          <a:p>
            <a:r>
              <a:rPr lang="en-US" dirty="0"/>
              <a:t>Nation-state international order</a:t>
            </a:r>
          </a:p>
          <a:p>
            <a:endParaRPr lang="en-US" dirty="0"/>
          </a:p>
          <a:p>
            <a:r>
              <a:rPr lang="mr-IN" dirty="0"/>
              <a:t>…</a:t>
            </a:r>
            <a:r>
              <a:rPr lang="en-US" dirty="0"/>
              <a:t> but those systems were designed for </a:t>
            </a:r>
            <a:r>
              <a:rPr lang="en-US" i="1" dirty="0"/>
              <a:t>their</a:t>
            </a:r>
            <a:r>
              <a:rPr lang="en-US" dirty="0"/>
              <a:t> times: 18</a:t>
            </a:r>
            <a:r>
              <a:rPr lang="en-US" baseline="30000" dirty="0"/>
              <a:t>th</a:t>
            </a:r>
            <a:r>
              <a:rPr lang="en-US" dirty="0"/>
              <a:t> and 19</a:t>
            </a:r>
            <a:r>
              <a:rPr lang="en-US" baseline="30000" dirty="0"/>
              <a:t>th</a:t>
            </a:r>
            <a:r>
              <a:rPr lang="en-US" dirty="0"/>
              <a:t> centuries</a:t>
            </a:r>
          </a:p>
          <a:p>
            <a:r>
              <a:rPr lang="en-US" dirty="0"/>
              <a:t>Let’s redesign these systems for the 21</a:t>
            </a:r>
            <a:r>
              <a:rPr lang="en-US" baseline="30000" dirty="0"/>
              <a:t>st</a:t>
            </a:r>
            <a:r>
              <a:rPr lang="en-US" dirty="0"/>
              <a:t> Century!</a:t>
            </a:r>
          </a:p>
        </p:txBody>
      </p:sp>
    </p:spTree>
    <p:extLst>
      <p:ext uri="{BB962C8B-B14F-4D97-AF65-F5344CB8AC3E}">
        <p14:creationId xmlns:p14="http://schemas.microsoft.com/office/powerpoint/2010/main" val="25399064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45564</TotalTime>
  <Words>1697</Words>
  <Application>Microsoft Macintosh PowerPoint</Application>
  <PresentationFormat>Widescreen</PresentationFormat>
  <Paragraphs>360</Paragraphs>
  <Slides>28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Century Gothic</vt:lpstr>
      <vt:lpstr>Lucida Bright</vt:lpstr>
      <vt:lpstr>Lucida Sans</vt:lpstr>
      <vt:lpstr>Oswald</vt:lpstr>
      <vt:lpstr>Wingdings 3</vt:lpstr>
      <vt:lpstr>Ion</vt:lpstr>
      <vt:lpstr>How Science Can Enable a  More Cooperative Future</vt:lpstr>
      <vt:lpstr>What are the biggest problems  we face today?</vt:lpstr>
      <vt:lpstr>What are the biggest problems  we face today?</vt:lpstr>
      <vt:lpstr>We can achieve peace and prosperity  in our lifetime</vt:lpstr>
      <vt:lpstr>But not how you might think…</vt:lpstr>
      <vt:lpstr>But not how you might think…</vt:lpstr>
      <vt:lpstr>Most of today’s social problems are due to a failure to cooperate</vt:lpstr>
      <vt:lpstr>Well, will people ever learn to cooperate with each other?</vt:lpstr>
      <vt:lpstr>Pessimistic scenarios imagine  pouring tech into our present systems</vt:lpstr>
      <vt:lpstr>The curriculum</vt:lpstr>
      <vt:lpstr>Vicious and Virtuous Cycles</vt:lpstr>
      <vt:lpstr>Scarcity is the driver of competition</vt:lpstr>
      <vt:lpstr>The Central Argument (1 of 7)</vt:lpstr>
      <vt:lpstr>The Central Argument (2 of 7)</vt:lpstr>
      <vt:lpstr>The Central Argument (3 of 7)</vt:lpstr>
      <vt:lpstr>The Central Argument (4 of 7)</vt:lpstr>
      <vt:lpstr>The Central Argument (5 of 7)</vt:lpstr>
      <vt:lpstr>The Central Argument (6 of 7)</vt:lpstr>
      <vt:lpstr>Makerism</vt:lpstr>
      <vt:lpstr>The Central Argument (7 of 7)</vt:lpstr>
      <vt:lpstr>Reasonocracy</vt:lpstr>
      <vt:lpstr>History of the world, log scale</vt:lpstr>
      <vt:lpstr>History of the world, log scale</vt:lpstr>
      <vt:lpstr>History of the world, log scale</vt:lpstr>
      <vt:lpstr>History of the world, log scale</vt:lpstr>
      <vt:lpstr> Now what should we do?</vt:lpstr>
      <vt:lpstr>The full story with five part harmony and TEDx talk</vt:lpstr>
      <vt:lpstr>Mailing Lists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Henry Lieberman</cp:lastModifiedBy>
  <cp:revision>180</cp:revision>
  <cp:lastPrinted>2019-03-22T12:17:26Z</cp:lastPrinted>
  <dcterms:created xsi:type="dcterms:W3CDTF">2017-12-13T22:10:53Z</dcterms:created>
  <dcterms:modified xsi:type="dcterms:W3CDTF">2020-09-11T01:13:32Z</dcterms:modified>
</cp:coreProperties>
</file>