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43"/>
  </p:notesMasterIdLst>
  <p:handoutMasterIdLst>
    <p:handoutMasterId r:id="rId44"/>
  </p:handoutMasterIdLst>
  <p:sldIdLst>
    <p:sldId id="256" r:id="rId2"/>
    <p:sldId id="274" r:id="rId3"/>
    <p:sldId id="300" r:id="rId4"/>
    <p:sldId id="295" r:id="rId5"/>
    <p:sldId id="333" r:id="rId6"/>
    <p:sldId id="301" r:id="rId7"/>
    <p:sldId id="302" r:id="rId8"/>
    <p:sldId id="296" r:id="rId9"/>
    <p:sldId id="320" r:id="rId10"/>
    <p:sldId id="308" r:id="rId11"/>
    <p:sldId id="321" r:id="rId12"/>
    <p:sldId id="297" r:id="rId13"/>
    <p:sldId id="303" r:id="rId14"/>
    <p:sldId id="305" r:id="rId15"/>
    <p:sldId id="304" r:id="rId16"/>
    <p:sldId id="309" r:id="rId17"/>
    <p:sldId id="323" r:id="rId18"/>
    <p:sldId id="311" r:id="rId19"/>
    <p:sldId id="314" r:id="rId20"/>
    <p:sldId id="322" r:id="rId21"/>
    <p:sldId id="312" r:id="rId22"/>
    <p:sldId id="313" r:id="rId23"/>
    <p:sldId id="310" r:id="rId24"/>
    <p:sldId id="328" r:id="rId25"/>
    <p:sldId id="329" r:id="rId26"/>
    <p:sldId id="327" r:id="rId27"/>
    <p:sldId id="315" r:id="rId28"/>
    <p:sldId id="316" r:id="rId29"/>
    <p:sldId id="324" r:id="rId30"/>
    <p:sldId id="317" r:id="rId31"/>
    <p:sldId id="318" r:id="rId32"/>
    <p:sldId id="319" r:id="rId33"/>
    <p:sldId id="325" r:id="rId34"/>
    <p:sldId id="330" r:id="rId35"/>
    <p:sldId id="331" r:id="rId36"/>
    <p:sldId id="334" r:id="rId37"/>
    <p:sldId id="338" r:id="rId38"/>
    <p:sldId id="335" r:id="rId39"/>
    <p:sldId id="336" r:id="rId40"/>
    <p:sldId id="337" r:id="rId41"/>
    <p:sldId id="33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93"/>
    <p:restoredTop sz="86390"/>
  </p:normalViewPr>
  <p:slideViewPr>
    <p:cSldViewPr snapToGrid="0" snapToObjects="1">
      <p:cViewPr varScale="1">
        <p:scale>
          <a:sx n="75" d="100"/>
          <a:sy n="75" d="100"/>
        </p:scale>
        <p:origin x="176" y="168"/>
      </p:cViewPr>
      <p:guideLst/>
    </p:cSldViewPr>
  </p:slideViewPr>
  <p:outlineViewPr>
    <p:cViewPr>
      <p:scale>
        <a:sx n="33" d="100"/>
        <a:sy n="33" d="100"/>
      </p:scale>
      <p:origin x="0" y="-236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1E6AE-02E4-EC49-B84F-EF25F9912C52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5659C-2BD0-F649-BF13-0656FBE3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21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AB99D-0116-444D-9657-9C89E5739838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6E63-4EBA-3B46-8AEC-473342FF3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54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5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9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908" y="439176"/>
            <a:ext cx="8825658" cy="33295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3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81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39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7371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91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967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966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4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90092"/>
            <a:ext cx="10385956" cy="97896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7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Why-Cant-We-Fron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38" y="-1"/>
            <a:ext cx="895576" cy="13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4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6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77483" y="44327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172507"/>
            <a:ext cx="10385956" cy="1250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111" y="1836617"/>
            <a:ext cx="1038595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612814" y="322529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dirty="0" err="1"/>
              <a:t>Hnery</a:t>
            </a:r>
            <a:r>
              <a:rPr lang="en-US" dirty="0"/>
              <a:t> Lieberman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46111" y="1583266"/>
            <a:ext cx="94037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Why-Cant-We-Front-Cover.jp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872" y="0"/>
            <a:ext cx="842128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7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701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Lucida Sans" charset="0"/>
          <a:ea typeface="Lucida Sans" charset="0"/>
          <a:cs typeface="Lucida Sans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Does Human Nature </a:t>
            </a:r>
            <a:br>
              <a:rPr lang="en-US" dirty="0"/>
            </a:br>
            <a:r>
              <a:rPr lang="en-US" dirty="0"/>
              <a:t>Allow Us to Get Along?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Henry Lieberman and Christopher Fry</a:t>
            </a:r>
          </a:p>
          <a:p>
            <a:r>
              <a:rPr lang="en-US" dirty="0"/>
              <a:t>MIT Computer Science &amp; Artificial Intelligence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 that may be helpful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Harvard Negotiation Project, </a:t>
            </a:r>
            <a:r>
              <a:rPr lang="en-US" i="1" dirty="0"/>
              <a:t>Getting to Yes</a:t>
            </a:r>
            <a:r>
              <a:rPr lang="en-US" dirty="0"/>
              <a:t> series</a:t>
            </a:r>
          </a:p>
          <a:p>
            <a:r>
              <a:rPr lang="en-US" dirty="0"/>
              <a:t>Self-help books: Rosenberg, </a:t>
            </a:r>
            <a:r>
              <a:rPr lang="en-US" i="1" dirty="0"/>
              <a:t>Nonviolent Communication</a:t>
            </a:r>
            <a:endParaRPr lang="en-US" dirty="0"/>
          </a:p>
          <a:p>
            <a:r>
              <a:rPr lang="en-US" dirty="0"/>
              <a:t>Positive Psychology, Cognitive-Behavioral Therapy</a:t>
            </a:r>
          </a:p>
          <a:p>
            <a:r>
              <a:rPr lang="en-US" dirty="0"/>
              <a:t>Meditation, mindfulness, yoga, (maybe some of) religion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C9B4D-D496-3A40-960F-22DBE924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40" y="3813810"/>
            <a:ext cx="1526540" cy="2289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32211B-32E6-CE49-8F2E-2D791CDDE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80" y="3832860"/>
            <a:ext cx="1510168" cy="2225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791B4-D1D4-7E4C-B10F-CA23CA37E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970" y="3830319"/>
            <a:ext cx="1465580" cy="224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2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1BE78-5D8C-D04B-BC2C-5AD38010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models of affect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F6E9-1EE6-1E44-82B6-CF291CE29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Marvin Minsky: </a:t>
            </a:r>
            <a:r>
              <a:rPr lang="en-US" i="1" dirty="0"/>
              <a:t>Society of Mind</a:t>
            </a:r>
            <a:r>
              <a:rPr lang="en-US" dirty="0"/>
              <a:t> and </a:t>
            </a:r>
            <a:r>
              <a:rPr lang="en-US" i="1" dirty="0"/>
              <a:t>The Emotion Machine</a:t>
            </a:r>
          </a:p>
          <a:p>
            <a:endParaRPr lang="en-US" i="1" dirty="0"/>
          </a:p>
          <a:p>
            <a:r>
              <a:rPr lang="en-US" dirty="0"/>
              <a:t>Roz Picard: </a:t>
            </a:r>
            <a:r>
              <a:rPr lang="en-US" i="1" dirty="0"/>
              <a:t>Affective Computing</a:t>
            </a:r>
          </a:p>
          <a:p>
            <a:endParaRPr lang="en-US" i="1" dirty="0"/>
          </a:p>
          <a:p>
            <a:r>
              <a:rPr lang="en-US" dirty="0"/>
              <a:t>Cindy Mason, </a:t>
            </a:r>
            <a:r>
              <a:rPr lang="en-US" i="1" dirty="0"/>
              <a:t>Emotion-Oriented Programming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933A0-D757-9549-984E-D88CC0B44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1494" y="1893005"/>
            <a:ext cx="1313685" cy="1730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A9746-0DB4-B947-A52C-FCA5DA742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389" y="1960740"/>
            <a:ext cx="1138766" cy="1708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56C87-FA55-0441-A2FB-3F6FFBDA1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216" y="3834695"/>
            <a:ext cx="1416051" cy="2014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7A2A6-353F-144F-B325-0771E7D8B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586" y="3894666"/>
            <a:ext cx="1139608" cy="179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1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6CFD-BE8E-6B4F-A299-F71498EA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Cyberbullying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27E863-DCAA-254E-BF00-4402CBA60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659" y="1962468"/>
            <a:ext cx="5863533" cy="4195762"/>
          </a:xfr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1E9185B-8712-F349-B8BB-1BE3145D8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775460"/>
            <a:ext cx="4077970" cy="305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MG_1113.JPG">
            <a:extLst>
              <a:ext uri="{FF2B5EF4-FFF2-40B4-BE49-F238E27FC236}">
                <a16:creationId xmlns:a16="http://schemas.microsoft.com/office/drawing/2014/main" id="{E91DA198-DE36-A342-B35C-46C01711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0" y="4514850"/>
            <a:ext cx="2392680" cy="179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0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05F0-20BA-664E-BC16-201907FC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bullying, criminality…?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99502-4254-4444-9F1F-28EED3B98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Psychologists: Bullying is caused by </a:t>
            </a:r>
            <a:r>
              <a:rPr lang="en-US" i="1" dirty="0"/>
              <a:t>insecurity, anxiety over social status</a:t>
            </a:r>
            <a:endParaRPr lang="en-US" dirty="0"/>
          </a:p>
          <a:p>
            <a:r>
              <a:rPr lang="en-US" dirty="0"/>
              <a:t>Criminals almost always have history of trauma</a:t>
            </a:r>
          </a:p>
          <a:p>
            <a:endParaRPr lang="en-US" dirty="0"/>
          </a:p>
          <a:p>
            <a:r>
              <a:rPr lang="en-US" dirty="0"/>
              <a:t>Greed is caused by fear</a:t>
            </a:r>
          </a:p>
          <a:p>
            <a:r>
              <a:rPr lang="en-US" dirty="0"/>
              <a:t>Aggression is caused by belief in “first strike”</a:t>
            </a:r>
          </a:p>
          <a:p>
            <a:endParaRPr lang="en-US" dirty="0"/>
          </a:p>
          <a:p>
            <a:r>
              <a:rPr lang="en-US" dirty="0"/>
              <a:t>These qualities may once have had evolutionary purpose, but now are counterproductive</a:t>
            </a:r>
          </a:p>
        </p:txBody>
      </p:sp>
    </p:spTree>
    <p:extLst>
      <p:ext uri="{BB962C8B-B14F-4D97-AF65-F5344CB8AC3E}">
        <p14:creationId xmlns:p14="http://schemas.microsoft.com/office/powerpoint/2010/main" val="726035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056F-2188-3541-9F51-64B2D442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up with the </a:t>
            </a:r>
            <a:br>
              <a:rPr lang="en-US" dirty="0"/>
            </a:br>
            <a:r>
              <a:rPr lang="en-US" dirty="0"/>
              <a:t>Post-Scarcity Joneses?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3AB6F-47E6-684D-B635-4E036039B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i="1" dirty="0"/>
              <a:t>could</a:t>
            </a:r>
            <a:r>
              <a:rPr lang="en-US" dirty="0"/>
              <a:t> replace competition for material success with competition for social status</a:t>
            </a:r>
          </a:p>
          <a:p>
            <a:r>
              <a:rPr lang="en-US" dirty="0"/>
              <a:t>But why would we? What would be the point?</a:t>
            </a:r>
          </a:p>
          <a:p>
            <a:endParaRPr lang="en-US" dirty="0"/>
          </a:p>
          <a:p>
            <a:r>
              <a:rPr lang="en-US" dirty="0"/>
              <a:t>Would we have to “change human nature” to remove social status competition?</a:t>
            </a:r>
          </a:p>
          <a:p>
            <a:r>
              <a:rPr lang="en-US" dirty="0"/>
              <a:t>But today’s </a:t>
            </a:r>
            <a:r>
              <a:rPr lang="en-US" dirty="0" err="1"/>
              <a:t>Captialism</a:t>
            </a:r>
            <a:r>
              <a:rPr lang="en-US" dirty="0"/>
              <a:t> has incessant propaganda to encourage social status competition. Maybe that’s the problem.</a:t>
            </a:r>
          </a:p>
          <a:p>
            <a:endParaRPr lang="en-US" dirty="0"/>
          </a:p>
          <a:p>
            <a:r>
              <a:rPr lang="en-US" dirty="0"/>
              <a:t>Psychological studies say happiness not dependent upon $ beyond a very moderate point ($50-75K/year)</a:t>
            </a:r>
          </a:p>
        </p:txBody>
      </p:sp>
    </p:spTree>
    <p:extLst>
      <p:ext uri="{BB962C8B-B14F-4D97-AF65-F5344CB8AC3E}">
        <p14:creationId xmlns:p14="http://schemas.microsoft.com/office/powerpoint/2010/main" val="426666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AB4B-85F7-B64D-98FF-6A8577DC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Obsessive-Compulsive Disorder (OCD)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E96D4-8135-3747-93DA-2D519C7BF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20AFC-110F-3D41-8A9B-58D432265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2028190"/>
            <a:ext cx="1739900" cy="115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5DB0A-9A08-9C40-97E8-94FB47B1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520" y="4878070"/>
            <a:ext cx="1739900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8F879-7824-9447-98FA-185AC6D0C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30" y="3441700"/>
            <a:ext cx="1739900" cy="115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98B64-BF30-3C40-B143-96CD19FF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3399790"/>
            <a:ext cx="1739900" cy="115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C6BFED-5B3B-B542-A3B8-472C6C27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230" y="3403600"/>
            <a:ext cx="1739900" cy="115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0FD626-4995-5646-9B10-0CE41239F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580" y="3395980"/>
            <a:ext cx="1739900" cy="11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A20350-C9A0-5D40-B0A6-B3546FAB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820" y="1993900"/>
            <a:ext cx="1739900" cy="115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B6604-C118-534B-9569-3F793769F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370" y="1997710"/>
            <a:ext cx="1739900" cy="1155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14A33-822A-124F-BCC1-3456676A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2012950"/>
            <a:ext cx="1739900" cy="1155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73A0B6-C1AA-7C4C-81D8-07640A1AC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4839970"/>
            <a:ext cx="17399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87B323-085F-8049-A039-A77AB67E7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490" y="4855210"/>
            <a:ext cx="1739900" cy="1155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A24947-29C0-DE49-B84A-6C467CF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0" y="4828540"/>
            <a:ext cx="173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Post-Scarcity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 or maybe, Post-Competitive Society</a:t>
            </a:r>
          </a:p>
          <a:p>
            <a:endParaRPr lang="en-US" dirty="0"/>
          </a:p>
          <a:p>
            <a:r>
              <a:rPr lang="en-US" dirty="0"/>
              <a:t>Universal abundance will “take the pressure off” social conventions </a:t>
            </a:r>
          </a:p>
          <a:p>
            <a:endParaRPr lang="en-US" dirty="0"/>
          </a:p>
          <a:p>
            <a:r>
              <a:rPr lang="en-US" dirty="0"/>
              <a:t>How will social conventions change as a result of widespread abundance?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84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56B1-B7EE-A340-8A02-70572091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”We the Peoples”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525FDD-7FD4-474D-A9B6-7BF0F6FA2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9089" y="1836738"/>
            <a:ext cx="3459473" cy="4195762"/>
          </a:xfrm>
        </p:spPr>
      </p:pic>
    </p:spTree>
    <p:extLst>
      <p:ext uri="{BB962C8B-B14F-4D97-AF65-F5344CB8AC3E}">
        <p14:creationId xmlns:p14="http://schemas.microsoft.com/office/powerpoint/2010/main" val="495942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Nationalism and Racism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Racism is a failure of science education</a:t>
            </a:r>
          </a:p>
          <a:p>
            <a:pPr lvl="1"/>
            <a:r>
              <a:rPr lang="en-US" dirty="0"/>
              <a:t>What makes people the same? A hell of a lot.</a:t>
            </a:r>
          </a:p>
          <a:p>
            <a:pPr lvl="1"/>
            <a:r>
              <a:rPr lang="en-US" dirty="0"/>
              <a:t>What makes people different? Not a hell of a lot.</a:t>
            </a:r>
          </a:p>
          <a:p>
            <a:endParaRPr lang="en-US" dirty="0"/>
          </a:p>
          <a:p>
            <a:r>
              <a:rPr lang="en-US" dirty="0"/>
              <a:t>”Race” not a scientific concept</a:t>
            </a:r>
          </a:p>
          <a:p>
            <a:pPr lvl="1"/>
            <a:r>
              <a:rPr lang="en-US" dirty="0"/>
              <a:t>Genetics is a scientific concept</a:t>
            </a:r>
          </a:p>
          <a:p>
            <a:pPr lvl="1"/>
            <a:endParaRPr lang="en-US" dirty="0"/>
          </a:p>
          <a:p>
            <a:r>
              <a:rPr lang="en-US" dirty="0"/>
              <a:t>Race absurd on the face of it</a:t>
            </a:r>
          </a:p>
          <a:p>
            <a:pPr lvl="1"/>
            <a:r>
              <a:rPr lang="en-US" dirty="0"/>
              <a:t>Why do we have “races” for skin color but not eye color or hair color?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99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Declaration of Independence of Cyberspace – John Perry Barlow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2DA306-830F-2946-B755-26FBBE720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602" y="1859314"/>
            <a:ext cx="6860198" cy="4758519"/>
          </a:xfrm>
        </p:spPr>
      </p:pic>
    </p:spTree>
    <p:extLst>
      <p:ext uri="{BB962C8B-B14F-4D97-AF65-F5344CB8AC3E}">
        <p14:creationId xmlns:p14="http://schemas.microsoft.com/office/powerpoint/2010/main" val="15718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two people with different</a:t>
            </a:r>
            <a:br>
              <a:rPr lang="en-US" dirty="0"/>
            </a:br>
            <a:r>
              <a:rPr lang="en-US" dirty="0"/>
              <a:t>views ever agree on anything?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I believe X</a:t>
            </a:r>
          </a:p>
          <a:p>
            <a:pPr lvl="1"/>
            <a:r>
              <a:rPr lang="en-US" dirty="0"/>
              <a:t>You believe (not X)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FF00"/>
                </a:solidFill>
              </a:rPr>
              <a:t>Power</a:t>
            </a:r>
            <a:r>
              <a:rPr lang="en-US" dirty="0"/>
              <a:t>: If I have more power than you, I could insist that you accept X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Compromise</a:t>
            </a:r>
            <a:r>
              <a:rPr lang="en-US" dirty="0"/>
              <a:t>: We could ”split the difference” X/2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Trade</a:t>
            </a:r>
            <a:r>
              <a:rPr lang="en-US" dirty="0"/>
              <a:t>: I get X by giving you Y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Adjudication</a:t>
            </a:r>
            <a:r>
              <a:rPr lang="en-US" dirty="0"/>
              <a:t>: Outsource the decision to a third party (or algorithm)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Persuasion</a:t>
            </a:r>
            <a:r>
              <a:rPr lang="en-US" dirty="0"/>
              <a:t>: I could convince you that X was a good idea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98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C06E-BE6E-1E40-A465-F7495F698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point of having “countries”?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0B889-2A78-864A-9153-DD2A967AB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Nationalism is just another form of racism</a:t>
            </a:r>
          </a:p>
          <a:p>
            <a:pPr lvl="1"/>
            <a:r>
              <a:rPr lang="en-US" dirty="0"/>
              <a:t>There aren’t any “different peoples” – There’s only </a:t>
            </a:r>
            <a:r>
              <a:rPr lang="en-US" i="1" dirty="0"/>
              <a:t>homo sapiens</a:t>
            </a:r>
            <a:endParaRPr lang="en-US" dirty="0"/>
          </a:p>
          <a:p>
            <a:endParaRPr lang="en-US" dirty="0"/>
          </a:p>
          <a:p>
            <a:r>
              <a:rPr lang="en-US" dirty="0"/>
              <a:t>Military conquest?</a:t>
            </a:r>
          </a:p>
          <a:p>
            <a:pPr lvl="1"/>
            <a:r>
              <a:rPr lang="en-US" dirty="0"/>
              <a:t>Protection Racket</a:t>
            </a:r>
          </a:p>
          <a:p>
            <a:pPr lvl="1"/>
            <a:endParaRPr lang="en-US" dirty="0"/>
          </a:p>
          <a:p>
            <a:r>
              <a:rPr lang="en-US" dirty="0"/>
              <a:t>Language differences? </a:t>
            </a:r>
          </a:p>
          <a:p>
            <a:endParaRPr lang="en-US" dirty="0"/>
          </a:p>
          <a:p>
            <a:r>
              <a:rPr lang="en-US" dirty="0"/>
              <a:t>Cultural/lifestyle differences?</a:t>
            </a:r>
          </a:p>
          <a:p>
            <a:endParaRPr lang="en-US" dirty="0"/>
          </a:p>
          <a:p>
            <a:r>
              <a:rPr lang="en-US" dirty="0"/>
              <a:t>Experiment with different forms of governance?</a:t>
            </a:r>
          </a:p>
        </p:txBody>
      </p:sp>
    </p:spTree>
    <p:extLst>
      <p:ext uri="{BB962C8B-B14F-4D97-AF65-F5344CB8AC3E}">
        <p14:creationId xmlns:p14="http://schemas.microsoft.com/office/powerpoint/2010/main" val="139419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Dissociation of culture from geography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 knew where you were born, I’d know:</a:t>
            </a:r>
          </a:p>
          <a:p>
            <a:pPr lvl="1"/>
            <a:r>
              <a:rPr lang="en-US" dirty="0"/>
              <a:t>Your skin color and ethnicity </a:t>
            </a:r>
          </a:p>
          <a:p>
            <a:pPr lvl="1"/>
            <a:r>
              <a:rPr lang="en-US" dirty="0"/>
              <a:t>Your religion </a:t>
            </a:r>
          </a:p>
          <a:p>
            <a:pPr lvl="1"/>
            <a:r>
              <a:rPr lang="en-US" dirty="0"/>
              <a:t>What language you spoke </a:t>
            </a:r>
          </a:p>
          <a:p>
            <a:pPr lvl="1"/>
            <a:r>
              <a:rPr lang="en-US" dirty="0"/>
              <a:t>What food you ate </a:t>
            </a:r>
          </a:p>
          <a:p>
            <a:pPr lvl="1"/>
            <a:r>
              <a:rPr lang="en-US" dirty="0"/>
              <a:t>What music you listened to </a:t>
            </a:r>
          </a:p>
          <a:p>
            <a:pPr lvl="1"/>
            <a:r>
              <a:rPr lang="en-US" dirty="0"/>
              <a:t>Whom you married </a:t>
            </a:r>
          </a:p>
          <a:p>
            <a:pPr lvl="1"/>
            <a:r>
              <a:rPr lang="en-US" dirty="0"/>
              <a:t>Lots of other cultural things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48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Dissociation of culture from geography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Immigration based on cultural exchange, not necessity</a:t>
            </a:r>
          </a:p>
          <a:p>
            <a:r>
              <a:rPr lang="en-US" dirty="0"/>
              <a:t>Cultures will hybridize</a:t>
            </a:r>
          </a:p>
          <a:p>
            <a:r>
              <a:rPr lang="en-US" dirty="0"/>
              <a:t>Every place will become multicultural</a:t>
            </a:r>
          </a:p>
          <a:p>
            <a:r>
              <a:rPr lang="en-US" dirty="0"/>
              <a:t>No point in trying to buck these trends! </a:t>
            </a:r>
          </a:p>
        </p:txBody>
      </p:sp>
    </p:spTree>
    <p:extLst>
      <p:ext uri="{BB962C8B-B14F-4D97-AF65-F5344CB8AC3E}">
        <p14:creationId xmlns:p14="http://schemas.microsoft.com/office/powerpoint/2010/main" val="1837312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2507"/>
            <a:ext cx="10385956" cy="1250543"/>
          </a:xfrm>
        </p:spPr>
        <p:txBody>
          <a:bodyPr/>
          <a:lstStyle/>
          <a:p>
            <a:r>
              <a:rPr lang="en-US" dirty="0"/>
              <a:t>Genderism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(= Sexism)</a:t>
            </a:r>
          </a:p>
          <a:p>
            <a:endParaRPr lang="en-US" dirty="0"/>
          </a:p>
          <a:p>
            <a:r>
              <a:rPr lang="en-US" dirty="0"/>
              <a:t>To what extent are gender differences innate? Essentialism?</a:t>
            </a:r>
          </a:p>
          <a:p>
            <a:endParaRPr lang="en-US" dirty="0"/>
          </a:p>
          <a:p>
            <a:r>
              <a:rPr lang="en-US" dirty="0"/>
              <a:t>Is competition “a man’s thing”?</a:t>
            </a:r>
          </a:p>
          <a:p>
            <a:pPr lvl="1"/>
            <a:r>
              <a:rPr lang="en-US" dirty="0"/>
              <a:t>Are men more “motivated by competition”?</a:t>
            </a:r>
          </a:p>
          <a:p>
            <a:endParaRPr lang="en-US" dirty="0"/>
          </a:p>
          <a:p>
            <a:r>
              <a:rPr lang="en-US" dirty="0"/>
              <a:t>Will increased participation of women and minorities change the game as far as competition vs. cooperation?</a:t>
            </a:r>
          </a:p>
          <a:p>
            <a:endParaRPr lang="en-US" dirty="0"/>
          </a:p>
          <a:p>
            <a:r>
              <a:rPr lang="en-US" dirty="0"/>
              <a:t>Dissociate personality characteristics from gender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A92B5-AE4A-7243-BD18-E66A671C3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710" y="1673379"/>
            <a:ext cx="3250009" cy="24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04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673F-0B3B-774C-8AAC-E72F648E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 and Irrationality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3FF4A-10B0-7B48-ACC0-CEF683BF0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0D99F-B3D4-AB49-90B0-3AEADD0A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90" y="1847850"/>
            <a:ext cx="4135120" cy="4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9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19FC-D9E0-D949-875F-633B5665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 and Irrationality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A42B5-391A-9C43-B927-65FB7057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856AD-4298-3A4B-AAA1-407C9CBA3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0" y="1892300"/>
            <a:ext cx="5331185" cy="3456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50F98-96A6-FC49-82A2-47F85B6D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1897380"/>
            <a:ext cx="4124960" cy="23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84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FEF5-43DF-A447-8B8D-D34277F2A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 and Irrationality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E2F47-8F17-E84C-A6A7-396B8EC1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8D525-0AD5-2049-A894-59C037AB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8849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92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some of us get along?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Cooperation works better in small groups than large groups</a:t>
            </a:r>
          </a:p>
          <a:p>
            <a:pPr lvl="1"/>
            <a:r>
              <a:rPr lang="en-US" dirty="0"/>
              <a:t>Why? </a:t>
            </a:r>
          </a:p>
          <a:p>
            <a:pPr lvl="1"/>
            <a:r>
              <a:rPr lang="en-US" dirty="0"/>
              <a:t>Personal relationships limited by Dunbar number 100-150</a:t>
            </a:r>
          </a:p>
          <a:p>
            <a:r>
              <a:rPr lang="en-US" dirty="0"/>
              <a:t>Can we study cooperation in small groups and “scale it up”?</a:t>
            </a:r>
          </a:p>
          <a:p>
            <a:pPr lvl="1"/>
            <a:r>
              <a:rPr lang="en-US" dirty="0"/>
              <a:t>Can technology help with scaling?</a:t>
            </a:r>
          </a:p>
        </p:txBody>
      </p:sp>
    </p:spTree>
    <p:extLst>
      <p:ext uri="{BB962C8B-B14F-4D97-AF65-F5344CB8AC3E}">
        <p14:creationId xmlns:p14="http://schemas.microsoft.com/office/powerpoint/2010/main" val="1875188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methods of group decision making are flawed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“Emote and Vote”</a:t>
            </a:r>
          </a:p>
          <a:p>
            <a:pPr lvl="1"/>
            <a:r>
              <a:rPr lang="en-US" dirty="0"/>
              <a:t>Everybody gets to speak</a:t>
            </a:r>
          </a:p>
          <a:p>
            <a:pPr lvl="1"/>
            <a:r>
              <a:rPr lang="en-US" dirty="0"/>
              <a:t>Then we take a vote</a:t>
            </a:r>
          </a:p>
          <a:p>
            <a:endParaRPr lang="en-US" dirty="0"/>
          </a:p>
          <a:p>
            <a:r>
              <a:rPr lang="en-US" dirty="0"/>
              <a:t>“Plea and Decree”</a:t>
            </a:r>
          </a:p>
          <a:p>
            <a:pPr lvl="1"/>
            <a:r>
              <a:rPr lang="en-US" dirty="0"/>
              <a:t>There’s an authority that makes the decision</a:t>
            </a:r>
          </a:p>
          <a:p>
            <a:pPr lvl="1"/>
            <a:r>
              <a:rPr lang="en-US" dirty="0"/>
              <a:t>Participants can try to influence the authority</a:t>
            </a:r>
          </a:p>
        </p:txBody>
      </p:sp>
    </p:spTree>
    <p:extLst>
      <p:ext uri="{BB962C8B-B14F-4D97-AF65-F5344CB8AC3E}">
        <p14:creationId xmlns:p14="http://schemas.microsoft.com/office/powerpoint/2010/main" val="3433913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D61C-353A-414D-B10E-06F2D3007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Marquis of Queensbury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9C720-76A3-354E-9128-565006806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129" y="1836617"/>
            <a:ext cx="5419937" cy="4195481"/>
          </a:xfrm>
        </p:spPr>
        <p:txBody>
          <a:bodyPr/>
          <a:lstStyle/>
          <a:p>
            <a:r>
              <a:rPr lang="en-US" dirty="0"/>
              <a:t>Rules for a “fair fight”</a:t>
            </a:r>
          </a:p>
          <a:p>
            <a:endParaRPr lang="en-US" dirty="0"/>
          </a:p>
          <a:p>
            <a:r>
              <a:rPr lang="en-US" dirty="0"/>
              <a:t>But it’s inevitable that someone is going to get hurt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6187B-7D23-6546-84ED-412C2DC2F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6" y="1888319"/>
            <a:ext cx="4422809" cy="29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44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4189-4837-D04C-B43A-749153BC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Stacks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7B00-46CE-C74A-8121-318F0BEC8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”Why are we in the car, Daddy?”			To go to the airport</a:t>
            </a:r>
          </a:p>
          <a:p>
            <a:r>
              <a:rPr lang="en-US" dirty="0"/>
              <a:t>“Why?”										To take an airplane</a:t>
            </a:r>
          </a:p>
          <a:p>
            <a:r>
              <a:rPr lang="en-US" dirty="0"/>
              <a:t>“Why?”										To go on vacation</a:t>
            </a:r>
          </a:p>
          <a:p>
            <a:r>
              <a:rPr lang="en-US" dirty="0"/>
              <a:t>“Why?”										To have fun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09F2A-A933-4F48-9000-07122597D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60" y="3886199"/>
            <a:ext cx="2995930" cy="25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80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804213"/>
          </a:xfrm>
        </p:spPr>
        <p:txBody>
          <a:bodyPr>
            <a:normAutofit fontScale="92500"/>
          </a:bodyPr>
          <a:lstStyle/>
          <a:p>
            <a:r>
              <a:rPr lang="en-US" dirty="0"/>
              <a:t>Develop sensible processes for making collective decisions</a:t>
            </a:r>
          </a:p>
          <a:p>
            <a:endParaRPr lang="en-US" dirty="0"/>
          </a:p>
          <a:p>
            <a:r>
              <a:rPr lang="en-US" dirty="0"/>
              <a:t>Based on cooperation rather than competition</a:t>
            </a:r>
          </a:p>
          <a:p>
            <a:r>
              <a:rPr lang="en-US" dirty="0"/>
              <a:t>Not dependent upon authority</a:t>
            </a:r>
          </a:p>
          <a:p>
            <a:r>
              <a:rPr lang="en-US" dirty="0"/>
              <a:t>Respectful of all participants</a:t>
            </a:r>
          </a:p>
          <a:p>
            <a:endParaRPr lang="en-US" dirty="0"/>
          </a:p>
          <a:p>
            <a:r>
              <a:rPr lang="en-US" dirty="0"/>
              <a:t>More fine-grained and proscriptive than processes like “Robert’s Rules of Order”</a:t>
            </a:r>
          </a:p>
          <a:p>
            <a:endParaRPr lang="en-US" dirty="0"/>
          </a:p>
          <a:p>
            <a:r>
              <a:rPr lang="en-US" dirty="0"/>
              <a:t>Studied in very different contexts: </a:t>
            </a:r>
          </a:p>
          <a:p>
            <a:pPr lvl="1"/>
            <a:r>
              <a:rPr lang="en-US" dirty="0"/>
              <a:t>Biz/Political negotiations, Counterculture communes and other intentional communities</a:t>
            </a:r>
          </a:p>
          <a:p>
            <a:pPr lvl="1"/>
            <a:r>
              <a:rPr lang="en-US" dirty="0"/>
              <a:t>Quakers, Alcoholics Anonymous, indigenous cultures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93D3F-DF6F-0C44-A583-FB23CFD5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280" y="1668780"/>
            <a:ext cx="1651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15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Process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everyone be heard, but insist upon respectful behavior</a:t>
            </a:r>
          </a:p>
          <a:p>
            <a:r>
              <a:rPr lang="en-US" dirty="0"/>
              <a:t>Seek consensus on process as well as consensus on content</a:t>
            </a:r>
          </a:p>
          <a:p>
            <a:r>
              <a:rPr lang="en-US" dirty="0"/>
              <a:t>Separate generating ideas from evaluating ideas</a:t>
            </a:r>
          </a:p>
          <a:p>
            <a:r>
              <a:rPr lang="en-US" dirty="0"/>
              <a:t>Permit and encourage </a:t>
            </a:r>
            <a:r>
              <a:rPr lang="en-US" i="1" dirty="0"/>
              <a:t>innovation</a:t>
            </a:r>
            <a:endParaRPr lang="en-US" dirty="0"/>
          </a:p>
          <a:p>
            <a:r>
              <a:rPr lang="en-US" dirty="0"/>
              <a:t>Key is the role of skilled and disinterested </a:t>
            </a:r>
            <a:r>
              <a:rPr lang="en-US" i="1" dirty="0"/>
              <a:t>facilitators</a:t>
            </a:r>
          </a:p>
          <a:p>
            <a:r>
              <a:rPr lang="en-US" dirty="0"/>
              <a:t>Seek agreement on the </a:t>
            </a:r>
            <a:r>
              <a:rPr lang="en-US" i="1" dirty="0"/>
              <a:t>decision</a:t>
            </a:r>
            <a:r>
              <a:rPr lang="en-US" dirty="0"/>
              <a:t> rather than agreement on the choice</a:t>
            </a:r>
          </a:p>
          <a:p>
            <a:r>
              <a:rPr lang="en-US" dirty="0"/>
              <a:t>Allow </a:t>
            </a:r>
            <a:r>
              <a:rPr lang="en-US" i="1" dirty="0"/>
              <a:t>non-blocking</a:t>
            </a:r>
            <a:r>
              <a:rPr lang="en-US" dirty="0"/>
              <a:t> objections</a:t>
            </a:r>
          </a:p>
        </p:txBody>
      </p:sp>
    </p:spTree>
    <p:extLst>
      <p:ext uri="{BB962C8B-B14F-4D97-AF65-F5344CB8AC3E}">
        <p14:creationId xmlns:p14="http://schemas.microsoft.com/office/powerpoint/2010/main" val="3982278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5A21-05F0-4D47-A2F6-9B113E1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process weaknesses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2294A-1F81-D943-B346-BA84C91E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7127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There’s no consensus on consensus</a:t>
            </a:r>
          </a:p>
          <a:p>
            <a:endParaRPr lang="en-US" dirty="0"/>
          </a:p>
          <a:p>
            <a:r>
              <a:rPr lang="en-US" dirty="0"/>
              <a:t>”Endless meetings” – Time management</a:t>
            </a:r>
          </a:p>
          <a:p>
            <a:r>
              <a:rPr lang="en-US" dirty="0"/>
              <a:t>The reality of real-time</a:t>
            </a:r>
          </a:p>
          <a:p>
            <a:pPr lvl="1"/>
            <a:r>
              <a:rPr lang="en-US" dirty="0"/>
              <a:t>People can’t always “think on their feet”</a:t>
            </a:r>
          </a:p>
          <a:p>
            <a:r>
              <a:rPr lang="en-US" dirty="0"/>
              <a:t>Complexity management </a:t>
            </a:r>
          </a:p>
          <a:p>
            <a:pPr lvl="1"/>
            <a:r>
              <a:rPr lang="en-US" dirty="0"/>
              <a:t>But technology can help – stay tuned (Looking at you, Fry)!</a:t>
            </a:r>
          </a:p>
          <a:p>
            <a:r>
              <a:rPr lang="en-US" dirty="0"/>
              <a:t>Tough to do under pressure (= scarcity)</a:t>
            </a:r>
          </a:p>
          <a:p>
            <a:r>
              <a:rPr lang="en-US" dirty="0"/>
              <a:t>What to do about occasional defectors?</a:t>
            </a:r>
          </a:p>
          <a:p>
            <a:endParaRPr lang="en-US" dirty="0"/>
          </a:p>
          <a:p>
            <a:r>
              <a:rPr lang="en-US" dirty="0"/>
              <a:t>… but, further research in consensus process holds great promise for improving collective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522197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736B-269D-2B4C-BF7A-200AFFFB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Enterprise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07E85-B65E-914C-87E3-521CCD04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eystone-Logo.png">
            <a:extLst>
              <a:ext uri="{FF2B5EF4-FFF2-40B4-BE49-F238E27FC236}">
                <a16:creationId xmlns:a16="http://schemas.microsoft.com/office/drawing/2014/main" id="{FC610744-4076-7B44-832A-C0D1775D2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30" y="3722370"/>
            <a:ext cx="2832100" cy="759276"/>
          </a:xfrm>
          <a:prstGeom prst="rect">
            <a:avLst/>
          </a:prstGeom>
        </p:spPr>
      </p:pic>
      <p:pic>
        <p:nvPicPr>
          <p:cNvPr id="5" name="Content Placeholder 8" descr="Harvest.png">
            <a:extLst>
              <a:ext uri="{FF2B5EF4-FFF2-40B4-BE49-F238E27FC236}">
                <a16:creationId xmlns:a16="http://schemas.microsoft.com/office/drawing/2014/main" id="{F959B557-6D37-1941-8500-27BE58D9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18" r="-78118"/>
          <a:stretch>
            <a:fillRect/>
          </a:stretch>
        </p:blipFill>
        <p:spPr>
          <a:xfrm>
            <a:off x="5269230" y="2198370"/>
            <a:ext cx="4572000" cy="2309091"/>
          </a:xfrm>
          <a:prstGeom prst="rect">
            <a:avLst/>
          </a:prstGeom>
        </p:spPr>
      </p:pic>
      <p:pic>
        <p:nvPicPr>
          <p:cNvPr id="6" name="Content Placeholder 4" descr="Harvard-Coop-Logo.gif">
            <a:extLst>
              <a:ext uri="{FF2B5EF4-FFF2-40B4-BE49-F238E27FC236}">
                <a16:creationId xmlns:a16="http://schemas.microsoft.com/office/drawing/2014/main" id="{C8D11A33-E1E8-3343-B13A-9C31DA34C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 b="6461"/>
          <a:stretch>
            <a:fillRect/>
          </a:stretch>
        </p:blipFill>
        <p:spPr bwMode="auto">
          <a:xfrm>
            <a:off x="4507230" y="4103370"/>
            <a:ext cx="1905000" cy="962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MIT Credit Union Logo.png">
            <a:extLst>
              <a:ext uri="{FF2B5EF4-FFF2-40B4-BE49-F238E27FC236}">
                <a16:creationId xmlns:a16="http://schemas.microsoft.com/office/drawing/2014/main" id="{9C63EDC4-4ACE-5A41-9AEF-E30EE2D52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30" y="2198370"/>
            <a:ext cx="3479800" cy="1308100"/>
          </a:xfrm>
          <a:prstGeom prst="rect">
            <a:avLst/>
          </a:prstGeom>
        </p:spPr>
      </p:pic>
      <p:pic>
        <p:nvPicPr>
          <p:cNvPr id="8" name="Picture 7" descr="Mondragon.jpg">
            <a:extLst>
              <a:ext uri="{FF2B5EF4-FFF2-40B4-BE49-F238E27FC236}">
                <a16:creationId xmlns:a16="http://schemas.microsoft.com/office/drawing/2014/main" id="{5AB57BC0-C2A5-8849-9F62-5AAFE66E9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30" y="5322570"/>
            <a:ext cx="4538382" cy="1143000"/>
          </a:xfrm>
          <a:prstGeom prst="rect">
            <a:avLst/>
          </a:prstGeom>
        </p:spPr>
      </p:pic>
      <p:pic>
        <p:nvPicPr>
          <p:cNvPr id="9" name="Picture 8" descr="Screen Shot 2015-06-15 at 12.12.22 PM.png">
            <a:extLst>
              <a:ext uri="{FF2B5EF4-FFF2-40B4-BE49-F238E27FC236}">
                <a16:creationId xmlns:a16="http://schemas.microsoft.com/office/drawing/2014/main" id="{8AF8DFB7-81F7-CD49-B79F-B6142905F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30" y="4484370"/>
            <a:ext cx="1384300" cy="18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42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E240-2BC6-AA41-929B-1AA22FF5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Lepper Children’s Drawing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32D3F-E2A8-EA42-9C51-CDA248F6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6EBCE-D1C7-DB4F-B861-9C1AE04A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835150"/>
            <a:ext cx="4107180" cy="342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323D4-6607-DD43-BE35-E2713984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30" y="1832610"/>
            <a:ext cx="3159760" cy="33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07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BE7B-08D3-454E-9445-EE54DD55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 vs. Extrinsic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15E2-02DA-DF40-8B6E-FEE1D7E0F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Intrinsic Motivation</a:t>
            </a:r>
          </a:p>
          <a:p>
            <a:pPr lvl="1"/>
            <a:r>
              <a:rPr lang="en-US" dirty="0"/>
              <a:t>You do something for it’s own sake – like listening to music</a:t>
            </a:r>
          </a:p>
          <a:p>
            <a:pPr lvl="1"/>
            <a:endParaRPr lang="en-US" dirty="0"/>
          </a:p>
          <a:p>
            <a:r>
              <a:rPr lang="en-US" dirty="0"/>
              <a:t>Extrinsic Motivation</a:t>
            </a:r>
          </a:p>
          <a:p>
            <a:pPr lvl="1"/>
            <a:r>
              <a:rPr lang="en-US" dirty="0"/>
              <a:t>You do something for a reward, incentive, grades, pay, status, points in a game, …</a:t>
            </a:r>
          </a:p>
          <a:p>
            <a:pPr lvl="1"/>
            <a:r>
              <a:rPr lang="en-US" dirty="0"/>
              <a:t>Because there’s something else you want, not because of the activity itself</a:t>
            </a:r>
          </a:p>
          <a:p>
            <a:pPr lvl="1"/>
            <a:endParaRPr lang="en-US" dirty="0"/>
          </a:p>
          <a:p>
            <a:r>
              <a:rPr lang="en-US" dirty="0"/>
              <a:t>Intrinsic Motivation and Extrinsic Motivation inhibit each other</a:t>
            </a:r>
          </a:p>
        </p:txBody>
      </p:sp>
    </p:spTree>
    <p:extLst>
      <p:ext uri="{BB962C8B-B14F-4D97-AF65-F5344CB8AC3E}">
        <p14:creationId xmlns:p14="http://schemas.microsoft.com/office/powerpoint/2010/main" val="2508357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7E0AF-5CF1-A144-A597-E1EEFCBA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Intrinsic/Extrinsic</a:t>
            </a:r>
            <a:br>
              <a:rPr lang="en-US" dirty="0"/>
            </a:br>
            <a:r>
              <a:rPr lang="en-US" dirty="0"/>
              <a:t>Cooperation/Competition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0AD6D-B169-0044-A162-490E1730A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Tradeoffs are related</a:t>
            </a:r>
          </a:p>
          <a:p>
            <a:pPr lvl="1"/>
            <a:r>
              <a:rPr lang="en-US" dirty="0"/>
              <a:t>Intrinsic motivation drives cooperation</a:t>
            </a:r>
          </a:p>
          <a:p>
            <a:pPr lvl="1"/>
            <a:r>
              <a:rPr lang="en-US" dirty="0"/>
              <a:t>Extrinsic motivation drives competition</a:t>
            </a:r>
          </a:p>
          <a:p>
            <a:pPr lvl="1"/>
            <a:endParaRPr lang="en-US" dirty="0"/>
          </a:p>
          <a:p>
            <a:r>
              <a:rPr lang="en-US" dirty="0"/>
              <a:t>Does “Competition motivate people”?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4B54A-32D3-C143-9704-C695EE5B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0" y="1828800"/>
            <a:ext cx="4114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34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214C-9AF6-E84A-B66A-6C0D937A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Causality, Motivation &amp; Cooperation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DE5817-07B4-8F49-AA1A-4E3173876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054" y="2076768"/>
            <a:ext cx="7755802" cy="4195762"/>
          </a:xfrm>
        </p:spPr>
      </p:pic>
    </p:spTree>
    <p:extLst>
      <p:ext uri="{BB962C8B-B14F-4D97-AF65-F5344CB8AC3E}">
        <p14:creationId xmlns:p14="http://schemas.microsoft.com/office/powerpoint/2010/main" val="395764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82FA3-F4A7-E345-B2A8-956CE660B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80B1-A6CC-4A4C-9CF8-400399AEB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Competition can only provide </a:t>
            </a:r>
            <a:r>
              <a:rPr lang="en-US" i="1" dirty="0"/>
              <a:t>extrinsic</a:t>
            </a:r>
            <a:r>
              <a:rPr lang="en-US" dirty="0"/>
              <a:t> motivation</a:t>
            </a:r>
          </a:p>
          <a:p>
            <a:r>
              <a:rPr lang="en-US" dirty="0"/>
              <a:t>Extrinsic motivation ”works” in the short term</a:t>
            </a:r>
          </a:p>
          <a:p>
            <a:r>
              <a:rPr lang="en-US" dirty="0"/>
              <a:t>Intrinsic motivation works in the long term</a:t>
            </a:r>
          </a:p>
          <a:p>
            <a:endParaRPr lang="en-US" dirty="0"/>
          </a:p>
          <a:p>
            <a:r>
              <a:rPr lang="en-US" dirty="0"/>
              <a:t>Competition tends to motivate “competitive personalities”</a:t>
            </a:r>
          </a:p>
          <a:p>
            <a:r>
              <a:rPr lang="en-US" dirty="0"/>
              <a:t>But turns off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6842D-8957-E045-997A-0E66A62D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51" y="4140200"/>
            <a:ext cx="4353838" cy="24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95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FE61-B42C-684A-A7BB-2CE84793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job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EC17-3F30-8142-BCB3-DA517ED7C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One: High paying, but boring work</a:t>
            </a:r>
          </a:p>
          <a:p>
            <a:r>
              <a:rPr lang="en-US" dirty="0"/>
              <a:t>Two: Low paying, but fulfilling work</a:t>
            </a:r>
          </a:p>
          <a:p>
            <a:r>
              <a:rPr lang="en-US" dirty="0"/>
              <a:t>Which do you take?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8AD30-AE9A-4243-B560-E68E469D6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560" y="3331210"/>
            <a:ext cx="4329430" cy="3123850"/>
          </a:xfrm>
          <a:prstGeom prst="rect">
            <a:avLst/>
          </a:prstGeom>
        </p:spPr>
      </p:pic>
      <p:pic>
        <p:nvPicPr>
          <p:cNvPr id="5" name="Picture 1" descr="page86image1791072">
            <a:extLst>
              <a:ext uri="{FF2B5EF4-FFF2-40B4-BE49-F238E27FC236}">
                <a16:creationId xmlns:a16="http://schemas.microsoft.com/office/drawing/2014/main" id="{68806963-E2F5-A94D-9354-6042F7EF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40" y="3337560"/>
            <a:ext cx="3688506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3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6CFD-BE8E-6B4F-A299-F71498EAD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2507"/>
            <a:ext cx="10385956" cy="1250543"/>
          </a:xfrm>
        </p:spPr>
        <p:txBody>
          <a:bodyPr/>
          <a:lstStyle/>
          <a:p>
            <a:r>
              <a:rPr lang="en-US" dirty="0"/>
              <a:t>Maslow’s Hierarchy of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B90F-EE4E-6A4F-AF98-4F7C09F79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" name="Picture 1" descr="page86image1791072">
            <a:extLst>
              <a:ext uri="{FF2B5EF4-FFF2-40B4-BE49-F238E27FC236}">
                <a16:creationId xmlns:a16="http://schemas.microsoft.com/office/drawing/2014/main" id="{A9C3C085-7E95-4D49-A956-E2532503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59" y="1851660"/>
            <a:ext cx="5732739" cy="442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77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DD4E-FA6F-1C47-AA41-3EDA23D9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by Contest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B12F4-E0FB-4645-9AE0-395B18653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BAEF1-0FCB-BB4C-A26A-322B53C67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2139950"/>
            <a:ext cx="6768176" cy="346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D9B7F-EE1D-524C-9483-5D85F4AD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2531110"/>
            <a:ext cx="3379231" cy="25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28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DD6F-6F21-3D4A-B1E9-3A34AE7B4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Bankruptcy of Incentive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EEFAE-AA20-394E-BA99-F2F7978CA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36617"/>
            <a:ext cx="10385956" cy="46213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Capitalism works by providing incentive to increase profit</a:t>
            </a:r>
          </a:p>
          <a:p>
            <a:pPr lvl="1"/>
            <a:r>
              <a:rPr lang="en-US" dirty="0"/>
              <a:t>Oppressive, because it is constantly bribing you to do things you don’t want to do</a:t>
            </a:r>
          </a:p>
          <a:p>
            <a:endParaRPr lang="en-US" dirty="0"/>
          </a:p>
          <a:p>
            <a:r>
              <a:rPr lang="en-US" dirty="0"/>
              <a:t>“What would people do all day if they didn’t have to work?” </a:t>
            </a:r>
          </a:p>
          <a:p>
            <a:pPr lvl="8"/>
            <a:endParaRPr lang="en-US" dirty="0"/>
          </a:p>
          <a:p>
            <a:pPr lvl="8"/>
            <a:endParaRPr lang="en-US" sz="1900" dirty="0"/>
          </a:p>
          <a:p>
            <a:pPr lvl="8"/>
            <a:r>
              <a:rPr lang="en-US" sz="1900" dirty="0"/>
              <a:t>Only 13% of workers say their work is “personally meaningful</a:t>
            </a:r>
          </a:p>
          <a:p>
            <a:pPr lvl="8"/>
            <a:r>
              <a:rPr lang="en-US" sz="1900" dirty="0"/>
              <a:t>40-60% of retirees satisfied with their life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What would it be like to design a society around intrinsic motivation? 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A7E12-9815-D447-846C-1AD55585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3636009"/>
            <a:ext cx="1969770" cy="148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6D95-55EE-6C4B-8C83-863B3758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of goal stacks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3170B-4EC8-6746-A19E-FC643952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28997"/>
            <a:ext cx="4920299" cy="4343203"/>
          </a:xfrm>
        </p:spPr>
        <p:txBody>
          <a:bodyPr>
            <a:noAutofit/>
          </a:bodyPr>
          <a:lstStyle/>
          <a:p>
            <a:r>
              <a:rPr lang="en-US" sz="1600" dirty="0"/>
              <a:t>Bo </a:t>
            </a:r>
            <a:r>
              <a:rPr lang="en-US" sz="1600" dirty="0" err="1"/>
              <a:t>Jiden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solidFill>
                  <a:srgbClr val="FFFF00"/>
                </a:solidFill>
              </a:rPr>
              <a:t>Goal</a:t>
            </a:r>
            <a:r>
              <a:rPr lang="en-US" sz="1600" dirty="0"/>
              <a:t>: Have a good life</a:t>
            </a:r>
          </a:p>
          <a:p>
            <a:pPr lvl="1"/>
            <a:r>
              <a:rPr lang="en-US" sz="1600" dirty="0" err="1">
                <a:solidFill>
                  <a:srgbClr val="FFFF00"/>
                </a:solidFill>
              </a:rPr>
              <a:t>Subgoal</a:t>
            </a:r>
            <a:r>
              <a:rPr lang="en-US" sz="1600" dirty="0"/>
              <a:t>: Have enough food to eat</a:t>
            </a:r>
          </a:p>
          <a:p>
            <a:endParaRPr lang="en-US" sz="1600" dirty="0"/>
          </a:p>
          <a:p>
            <a:endParaRPr lang="en-US" sz="1600" dirty="0"/>
          </a:p>
          <a:p>
            <a:pPr lvl="1"/>
            <a:r>
              <a:rPr lang="en-US" sz="1600" dirty="0" err="1">
                <a:solidFill>
                  <a:srgbClr val="FFFF00"/>
                </a:solidFill>
              </a:rPr>
              <a:t>Subgoal</a:t>
            </a:r>
            <a:r>
              <a:rPr lang="en-US" sz="1600" dirty="0"/>
              <a:t>: Good environmental conditions necessary to grow food</a:t>
            </a:r>
          </a:p>
          <a:p>
            <a:pPr lvl="1"/>
            <a:r>
              <a:rPr lang="en-US" sz="1600" dirty="0">
                <a:solidFill>
                  <a:srgbClr val="FFFF00"/>
                </a:solidFill>
              </a:rPr>
              <a:t>Fact</a:t>
            </a:r>
            <a:r>
              <a:rPr lang="en-US" sz="1600" dirty="0"/>
              <a:t>: Environmental regulations make the environment healthier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600" dirty="0">
                <a:solidFill>
                  <a:srgbClr val="FFFF00"/>
                </a:solidFill>
              </a:rPr>
              <a:t>Action</a:t>
            </a:r>
            <a:r>
              <a:rPr lang="en-US" sz="1600" dirty="0"/>
              <a:t>: Vote </a:t>
            </a:r>
            <a:r>
              <a:rPr lang="en-US" sz="1600" i="1" dirty="0"/>
              <a:t>for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environmental regulations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6B4384-D16E-264B-AE45-DDE1128F8380}"/>
              </a:ext>
            </a:extLst>
          </p:cNvPr>
          <p:cNvSpPr txBox="1">
            <a:spLocks/>
          </p:cNvSpPr>
          <p:nvPr/>
        </p:nvSpPr>
        <p:spPr>
          <a:xfrm>
            <a:off x="6204901" y="1828997"/>
            <a:ext cx="5167949" cy="4480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Lucida Bright" charset="0"/>
                <a:ea typeface="Lucida Bright" charset="0"/>
                <a:cs typeface="Lucida Bright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Lucida Bright" charset="0"/>
                <a:ea typeface="Lucida Bright" charset="0"/>
                <a:cs typeface="Lucida Bright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Lucida Bright" charset="0"/>
                <a:ea typeface="Lucida Bright" charset="0"/>
                <a:cs typeface="Lucida Bright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Lucida Bright" charset="0"/>
                <a:ea typeface="Lucida Bright" charset="0"/>
                <a:cs typeface="Lucida Bright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Lucida Bright" charset="0"/>
                <a:ea typeface="Lucida Bright" charset="0"/>
                <a:cs typeface="Lucida Bright" charset="0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/>
              <a:t>Ronald Dump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FFFF00"/>
                </a:solidFill>
              </a:rPr>
              <a:t>Goal</a:t>
            </a:r>
            <a:r>
              <a:rPr lang="en-US" sz="1600" dirty="0"/>
              <a:t>: Have a good life</a:t>
            </a:r>
          </a:p>
          <a:p>
            <a:pPr lvl="1"/>
            <a:r>
              <a:rPr lang="en-US" sz="1600" dirty="0" err="1">
                <a:solidFill>
                  <a:srgbClr val="FFFF00"/>
                </a:solidFill>
              </a:rPr>
              <a:t>Subgoal</a:t>
            </a:r>
            <a:r>
              <a:rPr lang="en-US" sz="1600" dirty="0"/>
              <a:t>: Have enough food to eat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r>
              <a:rPr lang="en-US" sz="1600" dirty="0" err="1">
                <a:solidFill>
                  <a:srgbClr val="FFFF00"/>
                </a:solidFill>
              </a:rPr>
              <a:t>Subgoal</a:t>
            </a:r>
            <a:r>
              <a:rPr lang="en-US" sz="1600" dirty="0"/>
              <a:t>: Have enough money to buy food</a:t>
            </a:r>
            <a:br>
              <a:rPr lang="en-US" sz="1600" dirty="0"/>
            </a:br>
            <a:r>
              <a:rPr lang="en-US" sz="1600" dirty="0"/>
              <a:t>Have a good job to get the money</a:t>
            </a:r>
          </a:p>
          <a:p>
            <a:pPr lvl="1"/>
            <a:r>
              <a:rPr lang="en-US" sz="1600" dirty="0">
                <a:solidFill>
                  <a:srgbClr val="FFFF00"/>
                </a:solidFill>
              </a:rPr>
              <a:t>Fact</a:t>
            </a:r>
            <a:r>
              <a:rPr lang="en-US" sz="1600" dirty="0"/>
              <a:t>: Regulations result in fewer jobs</a:t>
            </a:r>
            <a:br>
              <a:rPr lang="en-US" sz="1600" dirty="0"/>
            </a:br>
            <a:endParaRPr lang="en-US" sz="1600" dirty="0"/>
          </a:p>
          <a:p>
            <a:pPr marL="914400" lvl="2" indent="0">
              <a:buNone/>
            </a:pPr>
            <a:endParaRPr lang="en-US" dirty="0"/>
          </a:p>
          <a:p>
            <a:r>
              <a:rPr lang="en-US" sz="1600" dirty="0">
                <a:solidFill>
                  <a:srgbClr val="FFFF00"/>
                </a:solidFill>
              </a:rPr>
              <a:t>Action</a:t>
            </a:r>
            <a:r>
              <a:rPr lang="en-US" sz="1600" dirty="0"/>
              <a:t>: Vote </a:t>
            </a:r>
            <a:r>
              <a:rPr lang="en-US" sz="1600" i="1" dirty="0"/>
              <a:t>against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environmental regulations</a:t>
            </a: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D7382-FE44-7640-8AE7-0E544A3B0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71" y="0"/>
            <a:ext cx="2476029" cy="18618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205106-83FB-AF42-8970-92422FE0289A}"/>
              </a:ext>
            </a:extLst>
          </p:cNvPr>
          <p:cNvCxnSpPr>
            <a:cxnSpLocks/>
          </p:cNvCxnSpPr>
          <p:nvPr/>
        </p:nvCxnSpPr>
        <p:spPr>
          <a:xfrm>
            <a:off x="1097280" y="3520440"/>
            <a:ext cx="867537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48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D0B4-0F8E-2343-88C4-3D3BB2A7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Negotiations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38B0-2E33-BE4D-A018-7C0C58505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”Let’s hammer out our differences”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FDD5C-A46F-1946-9270-5D30A07B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569" y="2581910"/>
            <a:ext cx="4211421" cy="3430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26E9B-1767-A546-A639-DBB235F4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70" y="2602230"/>
            <a:ext cx="4519930" cy="331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99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90DF-F7E5-3D4D-8BF3-6A0A6DB3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vs. Cooperative </a:t>
            </a:r>
            <a:br>
              <a:rPr lang="en-US" dirty="0"/>
            </a:br>
            <a:r>
              <a:rPr lang="en-US" dirty="0"/>
              <a:t>Negotiation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837B4-0DF9-EC4F-AFFE-EF8216259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Instead of looking for differences and debating differences</a:t>
            </a:r>
          </a:p>
          <a:p>
            <a:r>
              <a:rPr lang="en-US" dirty="0"/>
              <a:t>Work </a:t>
            </a:r>
            <a:r>
              <a:rPr lang="en-US" i="1" dirty="0"/>
              <a:t>UP</a:t>
            </a:r>
            <a:r>
              <a:rPr lang="en-US" dirty="0"/>
              <a:t> the goal stack </a:t>
            </a:r>
            <a:r>
              <a:rPr lang="en-US" dirty="0" err="1"/>
              <a:t>til</a:t>
            </a:r>
            <a:r>
              <a:rPr lang="en-US" dirty="0"/>
              <a:t> you reach common goals</a:t>
            </a:r>
          </a:p>
          <a:p>
            <a:r>
              <a:rPr lang="en-US" dirty="0"/>
              <a:t>Then, work down </a:t>
            </a:r>
            <a:r>
              <a:rPr lang="en-US" dirty="0" err="1"/>
              <a:t>til</a:t>
            </a:r>
            <a:r>
              <a:rPr lang="en-US" dirty="0"/>
              <a:t> you find mutually acceptable ways of achieving common goals</a:t>
            </a:r>
          </a:p>
          <a:p>
            <a:endParaRPr lang="en-US" dirty="0"/>
          </a:p>
          <a:p>
            <a:r>
              <a:rPr lang="en-US" dirty="0"/>
              <a:t>Rosenberg: Differences of positions indicate a need that isn’t being met</a:t>
            </a:r>
          </a:p>
          <a:p>
            <a:r>
              <a:rPr lang="en-US" dirty="0"/>
              <a:t>Find out what the need is, acknowledge it</a:t>
            </a:r>
          </a:p>
          <a:p>
            <a:endParaRPr lang="en-US" dirty="0"/>
          </a:p>
          <a:p>
            <a:r>
              <a:rPr lang="en-US" dirty="0"/>
              <a:t>Expand the domain of discourse</a:t>
            </a:r>
          </a:p>
          <a:p>
            <a:pPr lvl="1"/>
            <a:r>
              <a:rPr lang="en-US" dirty="0"/>
              <a:t>Alternative ways of accomplishing goals</a:t>
            </a:r>
          </a:p>
          <a:p>
            <a:pPr lvl="1"/>
            <a:r>
              <a:rPr lang="en-US" dirty="0"/>
              <a:t>Innovation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792D6-42BE-DF4C-B3BB-BDF899D78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499" y="4253230"/>
            <a:ext cx="2476029" cy="18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67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6CFD-BE8E-6B4F-A299-F71498EA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Interpersonal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B90F-EE4E-6A4F-AF98-4F7C09F79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”The political is personal”</a:t>
            </a:r>
          </a:p>
          <a:p>
            <a:r>
              <a:rPr lang="en-US" dirty="0"/>
              <a:t>We need to study cooperation/competition at all scales</a:t>
            </a:r>
          </a:p>
          <a:p>
            <a:endParaRPr lang="en-US" dirty="0"/>
          </a:p>
          <a:p>
            <a:r>
              <a:rPr lang="en-US" dirty="0"/>
              <a:t>Does the answer lie in</a:t>
            </a:r>
          </a:p>
          <a:p>
            <a:pPr lvl="1"/>
            <a:r>
              <a:rPr lang="en-US" dirty="0"/>
              <a:t>Psychology</a:t>
            </a:r>
          </a:p>
          <a:p>
            <a:pPr lvl="1"/>
            <a:r>
              <a:rPr lang="en-US" dirty="0"/>
              <a:t>Religion</a:t>
            </a:r>
          </a:p>
          <a:p>
            <a:pPr lvl="1"/>
            <a:r>
              <a:rPr lang="en-US" dirty="0"/>
              <a:t>Politics, sociology, self-help books, ……</a:t>
            </a:r>
          </a:p>
          <a:p>
            <a:endParaRPr lang="en-US" dirty="0"/>
          </a:p>
          <a:p>
            <a:r>
              <a:rPr lang="en-US" dirty="0"/>
              <a:t>Boils down to </a:t>
            </a:r>
          </a:p>
          <a:p>
            <a:pPr lvl="1"/>
            <a:r>
              <a:rPr lang="en-US" dirty="0"/>
              <a:t>What is “human nature”?</a:t>
            </a:r>
          </a:p>
        </p:txBody>
      </p:sp>
    </p:spTree>
    <p:extLst>
      <p:ext uri="{BB962C8B-B14F-4D97-AF65-F5344CB8AC3E}">
        <p14:creationId xmlns:p14="http://schemas.microsoft.com/office/powerpoint/2010/main" val="230087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DDC1-0349-B645-A4BF-163EA224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about psychology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C301A-98FB-1B42-B15D-0E3C32849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don’t know enough about psychology to understand what causes people to cooperate or compete, do good or evil</a:t>
            </a:r>
          </a:p>
          <a:p>
            <a:pPr lvl="1"/>
            <a:r>
              <a:rPr lang="en-US" dirty="0"/>
              <a:t>Some combination of nature and </a:t>
            </a:r>
            <a:r>
              <a:rPr lang="en-US" dirty="0" err="1"/>
              <a:t>nuture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Progress in psychology will go hand-in-hand with technological progress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741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40983</TotalTime>
  <Words>1468</Words>
  <Application>Microsoft Macintosh PowerPoint</Application>
  <PresentationFormat>Widescreen</PresentationFormat>
  <Paragraphs>257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Century Gothic</vt:lpstr>
      <vt:lpstr>Lucida Bright</vt:lpstr>
      <vt:lpstr>Lucida Sans</vt:lpstr>
      <vt:lpstr>Wingdings 3</vt:lpstr>
      <vt:lpstr>Ion</vt:lpstr>
      <vt:lpstr>Does Human Nature  Allow Us to Get Along?</vt:lpstr>
      <vt:lpstr>How could two people with different views ever agree on anything?</vt:lpstr>
      <vt:lpstr>Goal Stacks </vt:lpstr>
      <vt:lpstr>Maslow’s Hierarchy of Needs</vt:lpstr>
      <vt:lpstr>Alignment of goal stacks</vt:lpstr>
      <vt:lpstr>Negotiations</vt:lpstr>
      <vt:lpstr>Competitive vs. Cooperative  Negotiation</vt:lpstr>
      <vt:lpstr>Interpersonal relations</vt:lpstr>
      <vt:lpstr>Uncertainty about psychology</vt:lpstr>
      <vt:lpstr>Techniques that may be helpful</vt:lpstr>
      <vt:lpstr>Computational models of affect</vt:lpstr>
      <vt:lpstr>Cyberbullying</vt:lpstr>
      <vt:lpstr>What causes bullying, criminality…?</vt:lpstr>
      <vt:lpstr>Keeping up with the  Post-Scarcity Joneses?</vt:lpstr>
      <vt:lpstr>Obsessive-Compulsive Disorder (OCD)</vt:lpstr>
      <vt:lpstr>Post-Scarcity society</vt:lpstr>
      <vt:lpstr>”We the Peoples”</vt:lpstr>
      <vt:lpstr>Nationalism and Racism</vt:lpstr>
      <vt:lpstr>Declaration of Independence of Cyberspace – John Perry Barlow</vt:lpstr>
      <vt:lpstr>What’s the point of having “countries”?</vt:lpstr>
      <vt:lpstr>Dissociation of culture from geography</vt:lpstr>
      <vt:lpstr>Dissociation of culture from geography</vt:lpstr>
      <vt:lpstr>Genderism</vt:lpstr>
      <vt:lpstr>Rationality and Irrationality</vt:lpstr>
      <vt:lpstr>Rationality and Irrationality</vt:lpstr>
      <vt:lpstr>Rationality and Irrationality</vt:lpstr>
      <vt:lpstr>Can some of us get along?</vt:lpstr>
      <vt:lpstr>Current methods of group decision making are flawed</vt:lpstr>
      <vt:lpstr>Marquis of Queensbury Rules</vt:lpstr>
      <vt:lpstr>Consensus Process</vt:lpstr>
      <vt:lpstr>Consensus Process principles</vt:lpstr>
      <vt:lpstr>Consensus process weaknesses</vt:lpstr>
      <vt:lpstr>Cooperative Enterprise</vt:lpstr>
      <vt:lpstr>Lepper Children’s Drawing Experiment</vt:lpstr>
      <vt:lpstr>Intrinsic vs. Extrinsic Motivation</vt:lpstr>
      <vt:lpstr>Intrinsic/Extrinsic Cooperation/Competition</vt:lpstr>
      <vt:lpstr>Causality, Motivation &amp; Cooperation</vt:lpstr>
      <vt:lpstr>Competition and motivation</vt:lpstr>
      <vt:lpstr>Two job offers</vt:lpstr>
      <vt:lpstr>Research by Contest</vt:lpstr>
      <vt:lpstr>The Bankruptcy of Incentive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Henry Lieberman</cp:lastModifiedBy>
  <cp:revision>109</cp:revision>
  <dcterms:created xsi:type="dcterms:W3CDTF">2017-12-13T22:10:53Z</dcterms:created>
  <dcterms:modified xsi:type="dcterms:W3CDTF">2020-10-14T22:32:19Z</dcterms:modified>
</cp:coreProperties>
</file>