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3" r:id="rId1"/>
  </p:sldMasterIdLst>
  <p:notesMasterIdLst>
    <p:notesMasterId r:id="rId20"/>
  </p:notesMasterIdLst>
  <p:handoutMasterIdLst>
    <p:handoutMasterId r:id="rId21"/>
  </p:handoutMasterIdLst>
  <p:sldIdLst>
    <p:sldId id="256" r:id="rId2"/>
    <p:sldId id="333" r:id="rId3"/>
    <p:sldId id="334" r:id="rId4"/>
    <p:sldId id="335" r:id="rId5"/>
    <p:sldId id="336" r:id="rId6"/>
    <p:sldId id="345" r:id="rId7"/>
    <p:sldId id="337" r:id="rId8"/>
    <p:sldId id="330" r:id="rId9"/>
    <p:sldId id="331" r:id="rId10"/>
    <p:sldId id="346" r:id="rId11"/>
    <p:sldId id="338" r:id="rId12"/>
    <p:sldId id="339" r:id="rId13"/>
    <p:sldId id="340" r:id="rId14"/>
    <p:sldId id="341" r:id="rId15"/>
    <p:sldId id="342" r:id="rId16"/>
    <p:sldId id="343" r:id="rId17"/>
    <p:sldId id="344" r:id="rId18"/>
    <p:sldId id="32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558"/>
    <p:restoredTop sz="86418"/>
  </p:normalViewPr>
  <p:slideViewPr>
    <p:cSldViewPr snapToGrid="0" snapToObjects="1">
      <p:cViewPr varScale="1">
        <p:scale>
          <a:sx n="112" d="100"/>
          <a:sy n="112" d="100"/>
        </p:scale>
        <p:origin x="288" y="192"/>
      </p:cViewPr>
      <p:guideLst/>
    </p:cSldViewPr>
  </p:slideViewPr>
  <p:outlineViewPr>
    <p:cViewPr>
      <p:scale>
        <a:sx n="33" d="100"/>
        <a:sy n="33" d="100"/>
      </p:scale>
      <p:origin x="0" y="-2364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1E6AE-02E4-EC49-B84F-EF25F9912C52}" type="datetimeFigureOut">
              <a:rPr lang="en-US" smtClean="0"/>
              <a:t>4/20/20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5659C-2BD0-F649-BF13-0656FBE3F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5217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6AB99D-0116-444D-9657-9C89E5739838}" type="datetimeFigureOut">
              <a:rPr lang="en-US" smtClean="0"/>
              <a:t>4/20/20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E6E63-4EBA-3B46-8AEC-473342FF3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7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E6E63-4EBA-3B46-8AEC-473342FF3B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53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E6E63-4EBA-3B46-8AEC-473342FF3B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38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E6E63-4EBA-3B46-8AEC-473342FF3B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439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E6E63-4EBA-3B46-8AEC-473342FF3B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87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5908" y="439176"/>
            <a:ext cx="8825658" cy="3329581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ctr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633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656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4/20/20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25814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17394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1773711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69178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4/20/20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89675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4/20/20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49667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245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977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190092"/>
            <a:ext cx="10385956" cy="97896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4/20/20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371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36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107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4/20/20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Why-Cant-We-Front-Co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738" y="-1"/>
            <a:ext cx="895576" cy="134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66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4/20/20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543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4/20/20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868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4/20/20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16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4/20/20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629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377483" y="44327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172507"/>
            <a:ext cx="10385956" cy="12505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6111" y="1836617"/>
            <a:ext cx="10385956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9612814" y="322529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 dirty="0" err="1"/>
              <a:t>Hnery</a:t>
            </a:r>
            <a:r>
              <a:rPr lang="en-US" dirty="0"/>
              <a:t> Lieberman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46111" y="1583266"/>
            <a:ext cx="940374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Picture 12" descr="Why-Cant-We-Front-Cover.jpg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872" y="0"/>
            <a:ext cx="842128" cy="126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479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4" r:id="rId1"/>
    <p:sldLayoutId id="2147483701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Lucida Sans" charset="0"/>
          <a:ea typeface="Lucida Sans" charset="0"/>
          <a:cs typeface="Lucida Sans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Lucida Bright" charset="0"/>
          <a:ea typeface="Lucida Bright" charset="0"/>
          <a:cs typeface="Lucida Bright" charset="0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Lucida Bright" charset="0"/>
          <a:ea typeface="Lucida Bright" charset="0"/>
          <a:cs typeface="Lucida Bright" charset="0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Lucida Bright" charset="0"/>
          <a:ea typeface="Lucida Bright" charset="0"/>
          <a:cs typeface="Lucida Bright" charset="0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Lucida Bright" charset="0"/>
          <a:ea typeface="Lucida Bright" charset="0"/>
          <a:cs typeface="Lucida Bright" charset="0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Lucida Bright" charset="0"/>
          <a:ea typeface="Lucida Bright" charset="0"/>
          <a:cs typeface="Lucida Bright" charset="0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Can the Economy help us all get along?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Henry Lieberman and Christopher Fry</a:t>
            </a:r>
          </a:p>
          <a:p>
            <a:r>
              <a:rPr lang="en-US" dirty="0"/>
              <a:t>MIT Computer Science &amp; Artificial Intelligence Lab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937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5DD6F-6F21-3D4A-B1E9-3A34AE7B4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Bankruptcy of Incentive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EEFAE-AA20-394E-BA99-F2F7978CA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836617"/>
            <a:ext cx="10385956" cy="462133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Capitalism works by providing incentive to increase profit</a:t>
            </a:r>
          </a:p>
          <a:p>
            <a:pPr lvl="1"/>
            <a:r>
              <a:rPr lang="en-US" dirty="0"/>
              <a:t>Oppressive, because it is constantly bribing you to do things you don’t want to do</a:t>
            </a:r>
          </a:p>
          <a:p>
            <a:endParaRPr lang="en-US" dirty="0"/>
          </a:p>
          <a:p>
            <a:r>
              <a:rPr lang="en-US" dirty="0"/>
              <a:t>“What would people do all day if they didn’t have to work?” </a:t>
            </a:r>
          </a:p>
          <a:p>
            <a:pPr lvl="8"/>
            <a:endParaRPr lang="en-US" dirty="0"/>
          </a:p>
          <a:p>
            <a:pPr lvl="8"/>
            <a:endParaRPr lang="en-US" dirty="0"/>
          </a:p>
          <a:p>
            <a:pPr lvl="8"/>
            <a:r>
              <a:rPr lang="en-US" dirty="0"/>
              <a:t>Only 13% of workers say their work is “personally meaningful</a:t>
            </a:r>
          </a:p>
          <a:p>
            <a:pPr lvl="8"/>
            <a:r>
              <a:rPr lang="en-US" dirty="0"/>
              <a:t>40-60% of retirees satisfied with their life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What would it be like to design a society around intrinsic motivation? </a:t>
            </a:r>
          </a:p>
          <a:p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2A7E12-9815-D447-846C-1AD555853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3636009"/>
            <a:ext cx="1969770" cy="148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870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CEEAF-4722-0342-878F-CF4075813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72B70-96E0-014E-AC7E-98A97A099A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976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CD6A8-55B9-F347-9B0D-1464E49B6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3696C-5246-DC4C-9D24-76E3AEDE9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86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5E8F8-6351-7149-8393-FCE25063F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8C686-AD1D-7843-9C91-2067F32E1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71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90C8B-49F9-1046-82DA-45ECE050F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9F1C3-A3F3-154F-B1E2-9E90F57AC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30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C6EEC-D344-FF4C-B9DE-046B57AD6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68D9B-DAAD-E544-92B7-731B7C3DF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368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C3CD2-0E97-5D46-881E-66AD4A46F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8E1A0-40E4-BB4A-AFCE-D66D046FC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44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D2AB9-08E7-E544-97E7-209ACFE1F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1EE3C-5226-6644-8593-76AFCA611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578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8736B-269D-2B4C-BF7A-200AFFFBF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Cooperative Enterprise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07E85-B65E-914C-87E3-521CCD044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Greystone-Logo.png">
            <a:extLst>
              <a:ext uri="{FF2B5EF4-FFF2-40B4-BE49-F238E27FC236}">
                <a16:creationId xmlns:a16="http://schemas.microsoft.com/office/drawing/2014/main" id="{FC610744-4076-7B44-832A-C0D1775D2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630" y="3722370"/>
            <a:ext cx="2832100" cy="759276"/>
          </a:xfrm>
          <a:prstGeom prst="rect">
            <a:avLst/>
          </a:prstGeom>
        </p:spPr>
      </p:pic>
      <p:pic>
        <p:nvPicPr>
          <p:cNvPr id="5" name="Content Placeholder 8" descr="Harvest.png">
            <a:extLst>
              <a:ext uri="{FF2B5EF4-FFF2-40B4-BE49-F238E27FC236}">
                <a16:creationId xmlns:a16="http://schemas.microsoft.com/office/drawing/2014/main" id="{F959B557-6D37-1941-8500-27BE58D9C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118" r="-78118"/>
          <a:stretch>
            <a:fillRect/>
          </a:stretch>
        </p:blipFill>
        <p:spPr>
          <a:xfrm>
            <a:off x="5269230" y="2198370"/>
            <a:ext cx="4572000" cy="2309091"/>
          </a:xfrm>
          <a:prstGeom prst="rect">
            <a:avLst/>
          </a:prstGeom>
        </p:spPr>
      </p:pic>
      <p:pic>
        <p:nvPicPr>
          <p:cNvPr id="6" name="Content Placeholder 4" descr="Harvard-Coop-Logo.gif">
            <a:extLst>
              <a:ext uri="{FF2B5EF4-FFF2-40B4-BE49-F238E27FC236}">
                <a16:creationId xmlns:a16="http://schemas.microsoft.com/office/drawing/2014/main" id="{C8D11A33-E1E8-3343-B13A-9C31DA34C6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1" b="6461"/>
          <a:stretch>
            <a:fillRect/>
          </a:stretch>
        </p:blipFill>
        <p:spPr bwMode="auto">
          <a:xfrm>
            <a:off x="4507230" y="4103370"/>
            <a:ext cx="1905000" cy="9621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" name="Picture 6" descr="MIT Credit Union Logo.png">
            <a:extLst>
              <a:ext uri="{FF2B5EF4-FFF2-40B4-BE49-F238E27FC236}">
                <a16:creationId xmlns:a16="http://schemas.microsoft.com/office/drawing/2014/main" id="{9C63EDC4-4ACE-5A41-9AEF-E30EE2D527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830" y="2198370"/>
            <a:ext cx="3479800" cy="1308100"/>
          </a:xfrm>
          <a:prstGeom prst="rect">
            <a:avLst/>
          </a:prstGeom>
        </p:spPr>
      </p:pic>
      <p:pic>
        <p:nvPicPr>
          <p:cNvPr id="8" name="Picture 7" descr="Mondragon.jpg">
            <a:extLst>
              <a:ext uri="{FF2B5EF4-FFF2-40B4-BE49-F238E27FC236}">
                <a16:creationId xmlns:a16="http://schemas.microsoft.com/office/drawing/2014/main" id="{5AB57BC0-C2A5-8849-9F62-5AAFE66E9F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230" y="5322570"/>
            <a:ext cx="4538382" cy="1143000"/>
          </a:xfrm>
          <a:prstGeom prst="rect">
            <a:avLst/>
          </a:prstGeom>
        </p:spPr>
      </p:pic>
      <p:pic>
        <p:nvPicPr>
          <p:cNvPr id="9" name="Picture 8" descr="Screen Shot 2015-06-15 at 12.12.22 PM.png">
            <a:extLst>
              <a:ext uri="{FF2B5EF4-FFF2-40B4-BE49-F238E27FC236}">
                <a16:creationId xmlns:a16="http://schemas.microsoft.com/office/drawing/2014/main" id="{8AF8DFB7-81F7-CD49-B79F-B6142905FF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230" y="4484370"/>
            <a:ext cx="1384300" cy="181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42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43B24-A1A8-C841-88DC-6269A86F4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a first-world worker make so much more than a third-world worker?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291FD-1BDE-C64C-81D5-E5F048966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2BF57A-EEA9-F746-9B4B-6D8D71434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49" y="2139950"/>
            <a:ext cx="3062667" cy="3117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11FAE4-220A-E54D-8B38-4D6D478A8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130" y="2192020"/>
            <a:ext cx="4014308" cy="283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707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390E6-5881-5C42-BA37-EF4810847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differences in income/wealth?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E9F45-F69F-2043-8A91-C3814B7F4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Hard work?</a:t>
            </a:r>
          </a:p>
          <a:p>
            <a:r>
              <a:rPr lang="en-US" dirty="0"/>
              <a:t>Education? </a:t>
            </a:r>
          </a:p>
          <a:p>
            <a:r>
              <a:rPr lang="en-US" dirty="0"/>
              <a:t>Value of product?</a:t>
            </a:r>
          </a:p>
          <a:p>
            <a:endParaRPr lang="en-US" dirty="0"/>
          </a:p>
          <a:p>
            <a:r>
              <a:rPr lang="en-US" dirty="0" err="1"/>
              <a:t>Topocracy</a:t>
            </a:r>
            <a:r>
              <a:rPr lang="en-US" dirty="0"/>
              <a:t> 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E9D01F-471C-C14B-B015-BC4A7DB98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9" y="3505200"/>
            <a:ext cx="683956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95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86DB6-E3E2-F142-9D3E-27590D2AB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Cooperation increases productivity as </a:t>
            </a:r>
            <a:r>
              <a:rPr lang="en-US" i="1" dirty="0"/>
              <a:t>square</a:t>
            </a:r>
            <a:r>
              <a:rPr lang="en-US" dirty="0"/>
              <a:t> of number of nodes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D1A19-DB24-FF46-B503-E470EF67B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836617"/>
            <a:ext cx="3411539" cy="4195481"/>
          </a:xfrm>
        </p:spPr>
        <p:txBody>
          <a:bodyPr/>
          <a:lstStyle/>
          <a:p>
            <a:r>
              <a:rPr lang="en-US" dirty="0"/>
              <a:t>As tech advances, more of the value comes from “the network”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7B54BE-6382-7948-9852-CA793839C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040" y="2297430"/>
            <a:ext cx="6550526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77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5E157-ECB0-264C-94D0-6A20DA810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world’s best biz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9914A-9B44-2646-AB47-391BC7F5B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Almost guaranteed to work! </a:t>
            </a:r>
          </a:p>
          <a:p>
            <a:pPr lvl="1"/>
            <a:r>
              <a:rPr lang="en-US" dirty="0"/>
              <a:t>Verified by major companies</a:t>
            </a:r>
          </a:p>
          <a:p>
            <a:r>
              <a:rPr lang="en-US" dirty="0"/>
              <a:t>Not illegal</a:t>
            </a:r>
          </a:p>
          <a:p>
            <a:r>
              <a:rPr lang="en-US" dirty="0"/>
              <a:t>But, …. some would consider it slightly unethical</a:t>
            </a:r>
          </a:p>
          <a:p>
            <a:endParaRPr lang="en-US" dirty="0"/>
          </a:p>
          <a:p>
            <a:r>
              <a:rPr lang="en-US" dirty="0"/>
              <a:t>The world’s first computer crime</a:t>
            </a:r>
          </a:p>
          <a:p>
            <a:r>
              <a:rPr lang="en-US" dirty="0"/>
              <a:t>Can you trust business not to steal from you? </a:t>
            </a:r>
          </a:p>
          <a:p>
            <a:endParaRPr lang="en-US" dirty="0"/>
          </a:p>
          <a:p>
            <a:r>
              <a:rPr lang="en-US" dirty="0"/>
              <a:t>Aggregation of </a:t>
            </a:r>
            <a:r>
              <a:rPr lang="en-US" dirty="0" err="1"/>
              <a:t>microtheft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522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58356-A3DE-B441-91CD-25268C7B7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Well, what should happen to the surplus productivity?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FDBC1-F215-8347-88A7-D54C67BBC9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Reward producers (incentive)</a:t>
            </a:r>
          </a:p>
          <a:p>
            <a:pPr lvl="1"/>
            <a:r>
              <a:rPr lang="en-US" dirty="0"/>
              <a:t>Credit assignment</a:t>
            </a:r>
          </a:p>
          <a:p>
            <a:r>
              <a:rPr lang="en-US" dirty="0"/>
              <a:t>Invest in future</a:t>
            </a:r>
          </a:p>
          <a:p>
            <a:r>
              <a:rPr lang="en-US" dirty="0"/>
              <a:t>Distribute to </a:t>
            </a:r>
            <a:r>
              <a:rPr lang="en-US" dirty="0" err="1"/>
              <a:t>partcipants</a:t>
            </a:r>
            <a:endParaRPr lang="en-US" dirty="0"/>
          </a:p>
          <a:p>
            <a:endParaRPr lang="en-US" dirty="0"/>
          </a:p>
          <a:p>
            <a:r>
              <a:rPr lang="en-US" dirty="0"/>
              <a:t>Universal Basic Income (/ Wealth)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22988C-47C8-A747-847E-FA1508704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240" y="3223260"/>
            <a:ext cx="4785360" cy="319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98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718DE-A049-6D4A-BA45-15023F3F1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Fundamental Theorem of Capitalism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0A4B6-C360-9C46-8360-A447582DA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836617"/>
            <a:ext cx="10385956" cy="4701343"/>
          </a:xfrm>
        </p:spPr>
        <p:txBody>
          <a:bodyPr>
            <a:normAutofit/>
          </a:bodyPr>
          <a:lstStyle/>
          <a:p>
            <a:r>
              <a:rPr lang="en-US" dirty="0"/>
              <a:t>(= “Fundamental Theorem of Welfare Economics”)</a:t>
            </a:r>
          </a:p>
          <a:p>
            <a:endParaRPr lang="en-US" dirty="0"/>
          </a:p>
          <a:p>
            <a:pPr lvl="1"/>
            <a:r>
              <a:rPr lang="en-US" sz="2600" i="1" dirty="0"/>
              <a:t>If everyone acts according to the economic incentives provided by Capitalism, the results will be, overall, the best for society</a:t>
            </a:r>
            <a:endParaRPr lang="en-US" i="1" dirty="0"/>
          </a:p>
          <a:p>
            <a:endParaRPr lang="en-US" dirty="0"/>
          </a:p>
          <a:p>
            <a:r>
              <a:rPr lang="en-US" dirty="0"/>
              <a:t>(not every single time/person, but “overall” relative to Communism</a:t>
            </a:r>
            <a:r>
              <a:rPr lang="en-US"/>
              <a:t>, feudalism)</a:t>
            </a:r>
            <a:endParaRPr lang="en-US" dirty="0"/>
          </a:p>
          <a:p>
            <a:endParaRPr lang="en-US" dirty="0"/>
          </a:p>
          <a:p>
            <a:r>
              <a:rPr lang="en-US" dirty="0"/>
              <a:t>Does the Prisoner’s Dilemma contradict the </a:t>
            </a:r>
            <a:r>
              <a:rPr lang="en-US" dirty="0" err="1"/>
              <a:t>FToC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Incentives lead to disaster</a:t>
            </a:r>
          </a:p>
        </p:txBody>
      </p:sp>
    </p:spTree>
    <p:extLst>
      <p:ext uri="{BB962C8B-B14F-4D97-AF65-F5344CB8AC3E}">
        <p14:creationId xmlns:p14="http://schemas.microsoft.com/office/powerpoint/2010/main" val="515568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7E240-2BC6-AA41-929B-1AA22FF5F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Lepper Children’s Drawing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32D3F-E2A8-EA42-9C51-CDA248F61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D6EBCE-D1C7-DB4F-B861-9C1AE04A3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1835150"/>
            <a:ext cx="4107180" cy="3422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323D4-6607-DD43-BE35-E2713984A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730" y="1832610"/>
            <a:ext cx="3159760" cy="339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39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CBE7B-08D3-454E-9445-EE54DD554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Intrinsic vs. Extrinsic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15E2-02DA-DF40-8B6E-FEE1D7E0F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Intrinsic Motivation</a:t>
            </a:r>
          </a:p>
          <a:p>
            <a:pPr lvl="1"/>
            <a:r>
              <a:rPr lang="en-US" dirty="0"/>
              <a:t>You do something for it’s own sake – like listening to music</a:t>
            </a:r>
          </a:p>
          <a:p>
            <a:pPr lvl="1"/>
            <a:endParaRPr lang="en-US" dirty="0"/>
          </a:p>
          <a:p>
            <a:r>
              <a:rPr lang="en-US" dirty="0"/>
              <a:t>Extrinsic Motivation</a:t>
            </a:r>
          </a:p>
          <a:p>
            <a:pPr lvl="1"/>
            <a:r>
              <a:rPr lang="en-US" dirty="0"/>
              <a:t>You do something for a reward, incentive, grades, pay, status, points in a game, …</a:t>
            </a:r>
          </a:p>
          <a:p>
            <a:pPr lvl="1"/>
            <a:r>
              <a:rPr lang="en-US" dirty="0"/>
              <a:t>Because there’s something else you want, not because of the activity itself</a:t>
            </a:r>
          </a:p>
          <a:p>
            <a:pPr lvl="1"/>
            <a:endParaRPr lang="en-US" dirty="0"/>
          </a:p>
          <a:p>
            <a:r>
              <a:rPr lang="en-US" dirty="0"/>
              <a:t>Intrinsic Motivation and Extrinsic Motivation inhibit each other</a:t>
            </a:r>
          </a:p>
        </p:txBody>
      </p:sp>
    </p:spTree>
    <p:extLst>
      <p:ext uri="{BB962C8B-B14F-4D97-AF65-F5344CB8AC3E}">
        <p14:creationId xmlns:p14="http://schemas.microsoft.com/office/powerpoint/2010/main" val="340264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44235</TotalTime>
  <Words>364</Words>
  <Application>Microsoft Macintosh PowerPoint</Application>
  <PresentationFormat>Widescreen</PresentationFormat>
  <Paragraphs>68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Century Gothic</vt:lpstr>
      <vt:lpstr>Lucida Bright</vt:lpstr>
      <vt:lpstr>Lucida Sans</vt:lpstr>
      <vt:lpstr>Wingdings 3</vt:lpstr>
      <vt:lpstr>Ion</vt:lpstr>
      <vt:lpstr>Can the Economy help us all get along? </vt:lpstr>
      <vt:lpstr>Why does a first-world worker make so much more than a third-world worker?</vt:lpstr>
      <vt:lpstr>Why differences in income/wealth?</vt:lpstr>
      <vt:lpstr>Cooperation increases productivity as square of number of nodes</vt:lpstr>
      <vt:lpstr>The world’s best biz model</vt:lpstr>
      <vt:lpstr>Well, what should happen to the surplus productivity? </vt:lpstr>
      <vt:lpstr>The Fundamental Theorem of Capitalism</vt:lpstr>
      <vt:lpstr>Lepper Children’s Drawing Experiment</vt:lpstr>
      <vt:lpstr>Intrinsic vs. Extrinsic Motivation</vt:lpstr>
      <vt:lpstr>The Bankruptcy of Incentive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Cooperative Enterprise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Henry Lieberman</cp:lastModifiedBy>
  <cp:revision>102</cp:revision>
  <dcterms:created xsi:type="dcterms:W3CDTF">2017-12-13T22:10:53Z</dcterms:created>
  <dcterms:modified xsi:type="dcterms:W3CDTF">2020-04-24T02:50:43Z</dcterms:modified>
</cp:coreProperties>
</file>